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5" r:id="rId21"/>
    <p:sldId id="277" r:id="rId22"/>
    <p:sldId id="279" r:id="rId23"/>
    <p:sldId id="280" r:id="rId24"/>
    <p:sldId id="281" r:id="rId25"/>
    <p:sldId id="282" r:id="rId26"/>
    <p:sldId id="283" r:id="rId27"/>
    <p:sldId id="284" r:id="rId28"/>
    <p:sldId id="286" r:id="rId29"/>
    <p:sldId id="285" r:id="rId30"/>
    <p:sldId id="287" r:id="rId31"/>
    <p:sldId id="288" r:id="rId32"/>
    <p:sldId id="289" r:id="rId33"/>
    <p:sldId id="290" r:id="rId34"/>
    <p:sldId id="293" r:id="rId35"/>
    <p:sldId id="297" r:id="rId36"/>
    <p:sldId id="298" r:id="rId37"/>
    <p:sldId id="300" r:id="rId38"/>
    <p:sldId id="299" r:id="rId39"/>
    <p:sldId id="301" r:id="rId40"/>
    <p:sldId id="303" r:id="rId41"/>
    <p:sldId id="304" r:id="rId42"/>
    <p:sldId id="302" r:id="rId43"/>
    <p:sldId id="305" r:id="rId44"/>
    <p:sldId id="306" r:id="rId4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napToGrid="0">
      <p:cViewPr>
        <p:scale>
          <a:sx n="81" d="100"/>
          <a:sy n="81" d="100"/>
        </p:scale>
        <p:origin x="-288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189096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19937" y="1016990"/>
            <a:ext cx="9572977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20801" y="1009651"/>
            <a:ext cx="9572977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026029" y="702069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0568399" y="655232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69" y="5357593"/>
            <a:ext cx="1618428" cy="365125"/>
          </a:xfrm>
        </p:spPr>
        <p:txBody>
          <a:bodyPr/>
          <a:lstStyle/>
          <a:p>
            <a:fld id="{05211D95-E081-4578-8D7C-1C1AC8F0E4B5}" type="datetimeFigureOut">
              <a:rPr lang="hr-HR" smtClean="0"/>
              <a:t>23.1.2018.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393" y="5357593"/>
            <a:ext cx="6713127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241" y="5357593"/>
            <a:ext cx="738697" cy="365125"/>
          </a:xfrm>
        </p:spPr>
        <p:txBody>
          <a:bodyPr/>
          <a:lstStyle>
            <a:lvl1pPr algn="ctr">
              <a:defRPr/>
            </a:lvl1pPr>
          </a:lstStyle>
          <a:p>
            <a:fld id="{60E57368-A895-4A87-97B8-430DB47F2DA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11D95-E081-4578-8D7C-1C1AC8F0E4B5}" type="datetimeFigureOut">
              <a:rPr lang="hr-HR" smtClean="0"/>
              <a:t>23.1.2018.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57368-A895-4A87-97B8-430DB47F2DA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11D95-E081-4578-8D7C-1C1AC8F0E4B5}" type="datetimeFigureOut">
              <a:rPr lang="hr-HR" smtClean="0"/>
              <a:t>23.1.2018.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57368-A895-4A87-97B8-430DB47F2DA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11D95-E081-4578-8D7C-1C1AC8F0E4B5}" type="datetimeFigureOut">
              <a:rPr lang="hr-HR" smtClean="0"/>
              <a:t>23.1.2018.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57368-A895-4A87-97B8-430DB47F2DA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11D95-E081-4578-8D7C-1C1AC8F0E4B5}" type="datetimeFigureOut">
              <a:rPr lang="hr-HR" smtClean="0"/>
              <a:t>23.1.2018.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57368-A895-4A87-97B8-430DB47F2DA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11D95-E081-4578-8D7C-1C1AC8F0E4B5}" type="datetimeFigureOut">
              <a:rPr lang="hr-HR" smtClean="0"/>
              <a:t>23.1.2018.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57368-A895-4A87-97B8-430DB47F2DAF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0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11D95-E081-4578-8D7C-1C1AC8F0E4B5}" type="datetimeFigureOut">
              <a:rPr lang="hr-HR" smtClean="0"/>
              <a:t>23.1.2018.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57368-A895-4A87-97B8-430DB47F2DAF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11D95-E081-4578-8D7C-1C1AC8F0E4B5}" type="datetimeFigureOut">
              <a:rPr lang="hr-HR" smtClean="0"/>
              <a:t>23.1.2018.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57368-A895-4A87-97B8-430DB47F2DA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11D95-E081-4578-8D7C-1C1AC8F0E4B5}" type="datetimeFigureOut">
              <a:rPr lang="hr-HR" smtClean="0"/>
              <a:t>23.1.2018.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57368-A895-4A87-97B8-430DB47F2DA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5961889" y="603504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999745" y="576072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3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4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5598" y="5885673"/>
            <a:ext cx="1618428" cy="365125"/>
          </a:xfrm>
        </p:spPr>
        <p:txBody>
          <a:bodyPr/>
          <a:lstStyle/>
          <a:p>
            <a:fld id="{05211D95-E081-4578-8D7C-1C1AC8F0E4B5}" type="datetimeFigureOut">
              <a:rPr lang="hr-HR" smtClean="0"/>
              <a:t>23.1.2018.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06" y="5829262"/>
            <a:ext cx="4696809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6418" y="5896962"/>
            <a:ext cx="738697" cy="365125"/>
          </a:xfrm>
        </p:spPr>
        <p:txBody>
          <a:bodyPr/>
          <a:lstStyle/>
          <a:p>
            <a:fld id="{60E57368-A895-4A87-97B8-430DB47F2DA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3412" y="575769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5953025" y="603920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1249" y="5888738"/>
            <a:ext cx="1618428" cy="365125"/>
          </a:xfrm>
        </p:spPr>
        <p:txBody>
          <a:bodyPr/>
          <a:lstStyle/>
          <a:p>
            <a:fld id="{05211D95-E081-4578-8D7C-1C1AC8F0E4B5}" type="datetimeFigureOut">
              <a:rPr lang="hr-HR" smtClean="0"/>
              <a:t>23.1.2018.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26" y="5831038"/>
            <a:ext cx="4425391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2786" y="5900027"/>
            <a:ext cx="738697" cy="365125"/>
          </a:xfrm>
        </p:spPr>
        <p:txBody>
          <a:bodyPr/>
          <a:lstStyle/>
          <a:p>
            <a:fld id="{60E57368-A895-4A87-97B8-430DB47F2DA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1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75360" y="575310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75360" y="576072"/>
            <a:ext cx="102616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724989" y="273091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10914593" y="203675"/>
            <a:ext cx="566928" cy="75590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1" y="2119257"/>
            <a:ext cx="8261873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118" y="5809153"/>
            <a:ext cx="1618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5211D95-E081-4578-8D7C-1C1AC8F0E4B5}" type="datetimeFigureOut">
              <a:rPr lang="hr-HR" smtClean="0"/>
              <a:t>23.1.2018.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2" y="5809153"/>
            <a:ext cx="738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6937" y="5809153"/>
            <a:ext cx="738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0E57368-A895-4A87-97B8-430DB47F2DAF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1"/>
          <p:cNvSpPr txBox="1">
            <a:spLocks noGrp="1" noChangeArrowheads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hr-HR" altLang="x-none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KVIZ</a:t>
            </a:r>
            <a:endParaRPr lang="hr-HR" altLang="x-none" sz="6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r>
              <a:rPr lang="hr-HR" sz="1400" dirty="0"/>
              <a:t>m</a:t>
            </a:r>
            <a:r>
              <a:rPr lang="hr-HR" sz="1400" dirty="0" smtClean="0"/>
              <a:t>r.sc.Lidija </a:t>
            </a:r>
            <a:r>
              <a:rPr lang="hr-HR" sz="1400" dirty="0" err="1" smtClean="0"/>
              <a:t>Pecko</a:t>
            </a:r>
            <a:r>
              <a:rPr lang="hr-HR" sz="1400" dirty="0" smtClean="0"/>
              <a:t>, savjetnica</a:t>
            </a:r>
            <a:endParaRPr lang="hr-HR" sz="1400" dirty="0"/>
          </a:p>
        </p:txBody>
      </p:sp>
      <p:pic>
        <p:nvPicPr>
          <p:cNvPr id="1026" name="Picture 2" descr="C:\Users\Laptop1\Desktop\sova-za-sovu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784" y="2889738"/>
            <a:ext cx="3150944" cy="237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6633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FF0000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3147405" y="3700091"/>
            <a:ext cx="571494" cy="761992"/>
          </a:xfrm>
          <a:prstGeom prst="rect">
            <a:avLst/>
          </a:prstGeom>
          <a:noFill/>
        </p:spPr>
      </p:pic>
      <p:pic>
        <p:nvPicPr>
          <p:cNvPr id="15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FF0000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3167039" y="2481109"/>
            <a:ext cx="571494" cy="761992"/>
          </a:xfrm>
          <a:prstGeom prst="rect">
            <a:avLst/>
          </a:prstGeom>
          <a:noFill/>
        </p:spPr>
      </p:pic>
      <p:pic>
        <p:nvPicPr>
          <p:cNvPr id="16387" name="Picture 3" descr="C:\Documents and Settings\Sandra &amp; Irena\Desktop\slike za učiteljice i 2., 3. i 4. razred\smailić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399" y="4961012"/>
            <a:ext cx="571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914815" y="4913387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c)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914815" y="2433480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a)</a:t>
            </a:r>
          </a:p>
        </p:txBody>
      </p:sp>
      <p:sp>
        <p:nvSpPr>
          <p:cNvPr id="16391" name="TekstniOkvir 1"/>
          <p:cNvSpPr txBox="1">
            <a:spLocks noChangeArrowheads="1"/>
          </p:cNvSpPr>
          <p:nvPr/>
        </p:nvSpPr>
        <p:spPr bwMode="auto">
          <a:xfrm>
            <a:off x="1765062" y="1012456"/>
            <a:ext cx="8286507" cy="707886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4000" b="1" dirty="0" smtClean="0">
                <a:cs typeface="Arial" panose="020B0604020202020204" pitchFamily="34" charset="0"/>
              </a:rPr>
              <a:t>Od slova   </a:t>
            </a:r>
            <a:r>
              <a:rPr lang="hr-HR" altLang="sr-Latn-RS" sz="4000" i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btroa</a:t>
            </a:r>
            <a:r>
              <a:rPr lang="hr-HR" altLang="sr-Latn-RS" sz="4000" i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</a:t>
            </a:r>
            <a:r>
              <a:rPr lang="hr-HR" altLang="sr-Latn-RS" sz="40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nastaje riječ:</a:t>
            </a:r>
            <a:endParaRPr lang="hr-HR" altLang="sr-Latn-RS" sz="2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6392" name="TekstniOkvir 8"/>
          <p:cNvSpPr txBox="1">
            <a:spLocks noChangeArrowheads="1"/>
          </p:cNvSpPr>
          <p:nvPr/>
        </p:nvSpPr>
        <p:spPr bwMode="auto">
          <a:xfrm>
            <a:off x="4050767" y="2406722"/>
            <a:ext cx="357794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54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rabot</a:t>
            </a:r>
            <a:endParaRPr lang="hr-HR" altLang="sr-Latn-RS" sz="4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6393" name="TekstniOkvir 10"/>
          <p:cNvSpPr txBox="1">
            <a:spLocks noChangeArrowheads="1"/>
          </p:cNvSpPr>
          <p:nvPr/>
        </p:nvSpPr>
        <p:spPr bwMode="auto">
          <a:xfrm>
            <a:off x="4187925" y="4818021"/>
            <a:ext cx="344078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5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torba</a:t>
            </a:r>
            <a:endParaRPr lang="hr-HR" altLang="sr-Latn-RS" sz="3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914815" y="3652462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b)</a:t>
            </a:r>
          </a:p>
        </p:txBody>
      </p:sp>
      <p:sp>
        <p:nvSpPr>
          <p:cNvPr id="16395" name="TekstniOkvir 8"/>
          <p:cNvSpPr txBox="1">
            <a:spLocks noChangeArrowheads="1"/>
          </p:cNvSpPr>
          <p:nvPr/>
        </p:nvSpPr>
        <p:spPr bwMode="auto">
          <a:xfrm>
            <a:off x="4187926" y="3652462"/>
            <a:ext cx="264394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54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botra</a:t>
            </a:r>
            <a:endParaRPr lang="hr-HR" altLang="sr-Latn-RS" sz="4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3081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FF0000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1297691" y="4804577"/>
            <a:ext cx="571494" cy="761992"/>
          </a:xfrm>
          <a:prstGeom prst="rect">
            <a:avLst/>
          </a:prstGeom>
          <a:noFill/>
        </p:spPr>
      </p:pic>
      <p:pic>
        <p:nvPicPr>
          <p:cNvPr id="15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FF0000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1297692" y="3578230"/>
            <a:ext cx="571494" cy="761992"/>
          </a:xfrm>
          <a:prstGeom prst="rect">
            <a:avLst/>
          </a:prstGeom>
          <a:noFill/>
        </p:spPr>
      </p:pic>
      <p:pic>
        <p:nvPicPr>
          <p:cNvPr id="14340" name="Picture 3" descr="C:\Documents and Settings\Sandra &amp; Irena\Desktop\slike za učiteljice i 2., 3. i 4. razred\smailić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692" y="2236536"/>
            <a:ext cx="571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147669" y="4838909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c)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147673" y="2188911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a)</a:t>
            </a:r>
          </a:p>
        </p:txBody>
      </p:sp>
      <p:sp>
        <p:nvSpPr>
          <p:cNvPr id="14343" name="TekstniOkvir 1"/>
          <p:cNvSpPr txBox="1">
            <a:spLocks noChangeArrowheads="1"/>
          </p:cNvSpPr>
          <p:nvPr/>
        </p:nvSpPr>
        <p:spPr bwMode="auto">
          <a:xfrm>
            <a:off x="1733640" y="412387"/>
            <a:ext cx="9042310" cy="707886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4000" b="1" dirty="0" smtClean="0">
                <a:cs typeface="Arial" panose="020B0604020202020204" pitchFamily="34" charset="0"/>
              </a:rPr>
              <a:t>Velikim početnim slovom se pišu:</a:t>
            </a:r>
            <a:endParaRPr lang="hr-HR" altLang="sr-Latn-RS" sz="2000" dirty="0">
              <a:cs typeface="Arial" panose="020B0604020202020204" pitchFamily="34" charset="0"/>
            </a:endParaRPr>
          </a:p>
        </p:txBody>
      </p:sp>
      <p:sp>
        <p:nvSpPr>
          <p:cNvPr id="14344" name="TekstniOkvir 8"/>
          <p:cNvSpPr txBox="1">
            <a:spLocks noChangeArrowheads="1"/>
          </p:cNvSpPr>
          <p:nvPr/>
        </p:nvSpPr>
        <p:spPr bwMode="auto">
          <a:xfrm>
            <a:off x="2178981" y="2276224"/>
            <a:ext cx="660876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</a:t>
            </a:r>
            <a:r>
              <a:rPr lang="hr-HR" altLang="sr-Latn-RS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mena i prezimena ljudi</a:t>
            </a:r>
            <a:endParaRPr lang="hr-HR" altLang="sr-Latn-RS" sz="4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4345" name="TekstniOkvir 10"/>
          <p:cNvSpPr txBox="1">
            <a:spLocks noChangeArrowheads="1"/>
          </p:cNvSpPr>
          <p:nvPr/>
        </p:nvSpPr>
        <p:spPr bwMode="auto">
          <a:xfrm>
            <a:off x="2178981" y="4838909"/>
            <a:ext cx="61404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nazivi prostorija u kući</a:t>
            </a:r>
            <a:endParaRPr lang="hr-HR" altLang="sr-Latn-RS" sz="4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47670" y="3530601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b)</a:t>
            </a:r>
          </a:p>
        </p:txBody>
      </p:sp>
      <p:sp>
        <p:nvSpPr>
          <p:cNvPr id="14347" name="TekstniOkvir 8"/>
          <p:cNvSpPr txBox="1">
            <a:spLocks noChangeArrowheads="1"/>
          </p:cNvSpPr>
          <p:nvPr/>
        </p:nvSpPr>
        <p:spPr bwMode="auto">
          <a:xfrm>
            <a:off x="2178981" y="3593268"/>
            <a:ext cx="67167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nazivi predmeta iz torbe</a:t>
            </a:r>
            <a:endParaRPr lang="hr-HR" altLang="sr-Latn-RS" sz="4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4796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FF0000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1297691" y="4804577"/>
            <a:ext cx="571494" cy="761992"/>
          </a:xfrm>
          <a:prstGeom prst="rect">
            <a:avLst/>
          </a:prstGeom>
          <a:noFill/>
        </p:spPr>
      </p:pic>
      <p:pic>
        <p:nvPicPr>
          <p:cNvPr id="15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FF0000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1297692" y="3578230"/>
            <a:ext cx="571494" cy="761992"/>
          </a:xfrm>
          <a:prstGeom prst="rect">
            <a:avLst/>
          </a:prstGeom>
          <a:noFill/>
        </p:spPr>
      </p:pic>
      <p:pic>
        <p:nvPicPr>
          <p:cNvPr id="14340" name="Picture 3" descr="C:\Documents and Settings\Sandra &amp; Irena\Desktop\slike za učiteljice i 2., 3. i 4. razred\smailić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692" y="2236536"/>
            <a:ext cx="571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147669" y="4838909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c)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147673" y="2188911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a)</a:t>
            </a:r>
          </a:p>
        </p:txBody>
      </p:sp>
      <p:sp>
        <p:nvSpPr>
          <p:cNvPr id="14343" name="TekstniOkvir 1"/>
          <p:cNvSpPr txBox="1">
            <a:spLocks noChangeArrowheads="1"/>
          </p:cNvSpPr>
          <p:nvPr/>
        </p:nvSpPr>
        <p:spPr bwMode="auto">
          <a:xfrm>
            <a:off x="2719754" y="1122352"/>
            <a:ext cx="6965950" cy="707886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4000" b="1" dirty="0" smtClean="0">
                <a:cs typeface="Arial" panose="020B0604020202020204" pitchFamily="34" charset="0"/>
              </a:rPr>
              <a:t>Iza broja 6 nalazi se:</a:t>
            </a:r>
            <a:endParaRPr lang="hr-HR" altLang="sr-Latn-RS" sz="2000" dirty="0">
              <a:cs typeface="Arial" panose="020B0604020202020204" pitchFamily="34" charset="0"/>
            </a:endParaRPr>
          </a:p>
        </p:txBody>
      </p:sp>
      <p:sp>
        <p:nvSpPr>
          <p:cNvPr id="14344" name="TekstniOkvir 8"/>
          <p:cNvSpPr txBox="1">
            <a:spLocks noChangeArrowheads="1"/>
          </p:cNvSpPr>
          <p:nvPr/>
        </p:nvSpPr>
        <p:spPr bwMode="auto">
          <a:xfrm>
            <a:off x="2178981" y="2276224"/>
            <a:ext cx="660876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7</a:t>
            </a:r>
          </a:p>
        </p:txBody>
      </p:sp>
      <p:sp>
        <p:nvSpPr>
          <p:cNvPr id="14345" name="TekstniOkvir 10"/>
          <p:cNvSpPr txBox="1">
            <a:spLocks noChangeArrowheads="1"/>
          </p:cNvSpPr>
          <p:nvPr/>
        </p:nvSpPr>
        <p:spPr bwMode="auto">
          <a:xfrm>
            <a:off x="2178981" y="4838909"/>
            <a:ext cx="61404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6</a:t>
            </a:r>
            <a:endParaRPr lang="hr-HR" altLang="sr-Latn-RS" sz="4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47670" y="3530601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b)</a:t>
            </a:r>
          </a:p>
        </p:txBody>
      </p:sp>
      <p:sp>
        <p:nvSpPr>
          <p:cNvPr id="14347" name="TekstniOkvir 8"/>
          <p:cNvSpPr txBox="1">
            <a:spLocks noChangeArrowheads="1"/>
          </p:cNvSpPr>
          <p:nvPr/>
        </p:nvSpPr>
        <p:spPr bwMode="auto">
          <a:xfrm>
            <a:off x="2178981" y="3593268"/>
            <a:ext cx="67167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5</a:t>
            </a:r>
            <a:endParaRPr lang="hr-HR" altLang="sr-Latn-RS" sz="4400" dirty="0">
              <a:latin typeface="Trebuchet MS" panose="020B0603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517" y="3649871"/>
            <a:ext cx="3151187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81825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FF0000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1339713" y="2295762"/>
            <a:ext cx="571494" cy="761992"/>
          </a:xfrm>
          <a:prstGeom prst="rect">
            <a:avLst/>
          </a:prstGeom>
          <a:noFill/>
        </p:spPr>
      </p:pic>
      <p:pic>
        <p:nvPicPr>
          <p:cNvPr id="15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FF0000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1297692" y="3578230"/>
            <a:ext cx="571494" cy="761992"/>
          </a:xfrm>
          <a:prstGeom prst="rect">
            <a:avLst/>
          </a:prstGeom>
          <a:noFill/>
        </p:spPr>
      </p:pic>
      <p:pic>
        <p:nvPicPr>
          <p:cNvPr id="14340" name="Picture 3" descr="C:\Documents and Settings\Sandra &amp; Irena\Desktop\slike za učiteljice i 2., 3. i 4. razred\smailić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55" y="4894217"/>
            <a:ext cx="571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116836" y="4846592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c)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189691" y="2295762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a)</a:t>
            </a:r>
          </a:p>
        </p:txBody>
      </p:sp>
      <p:sp>
        <p:nvSpPr>
          <p:cNvPr id="14343" name="TekstniOkvir 1"/>
          <p:cNvSpPr txBox="1">
            <a:spLocks noChangeArrowheads="1"/>
          </p:cNvSpPr>
          <p:nvPr/>
        </p:nvSpPr>
        <p:spPr bwMode="auto">
          <a:xfrm>
            <a:off x="2025054" y="1087181"/>
            <a:ext cx="7024565" cy="707886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4000" b="1" dirty="0" smtClean="0">
                <a:cs typeface="Arial" panose="020B0604020202020204" pitchFamily="34" charset="0"/>
              </a:rPr>
              <a:t>Ispred broja 8 nalazi se:</a:t>
            </a:r>
            <a:endParaRPr lang="hr-HR" altLang="sr-Latn-RS" sz="2000" dirty="0">
              <a:cs typeface="Arial" panose="020B0604020202020204" pitchFamily="34" charset="0"/>
            </a:endParaRPr>
          </a:p>
        </p:txBody>
      </p:sp>
      <p:sp>
        <p:nvSpPr>
          <p:cNvPr id="14344" name="TekstniOkvir 8"/>
          <p:cNvSpPr txBox="1">
            <a:spLocks noChangeArrowheads="1"/>
          </p:cNvSpPr>
          <p:nvPr/>
        </p:nvSpPr>
        <p:spPr bwMode="auto">
          <a:xfrm>
            <a:off x="2178981" y="2295762"/>
            <a:ext cx="83495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9</a:t>
            </a:r>
          </a:p>
        </p:txBody>
      </p:sp>
      <p:sp>
        <p:nvSpPr>
          <p:cNvPr id="14345" name="TekstniOkvir 10"/>
          <p:cNvSpPr txBox="1">
            <a:spLocks noChangeArrowheads="1"/>
          </p:cNvSpPr>
          <p:nvPr/>
        </p:nvSpPr>
        <p:spPr bwMode="auto">
          <a:xfrm>
            <a:off x="2178981" y="4933904"/>
            <a:ext cx="83495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7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47670" y="3530601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b)</a:t>
            </a:r>
          </a:p>
        </p:txBody>
      </p:sp>
      <p:sp>
        <p:nvSpPr>
          <p:cNvPr id="14347" name="TekstniOkvir 8"/>
          <p:cNvSpPr txBox="1">
            <a:spLocks noChangeArrowheads="1"/>
          </p:cNvSpPr>
          <p:nvPr/>
        </p:nvSpPr>
        <p:spPr bwMode="auto">
          <a:xfrm>
            <a:off x="2178981" y="3593268"/>
            <a:ext cx="67167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6</a:t>
            </a:r>
            <a:endParaRPr lang="hr-HR" altLang="sr-Latn-RS" sz="4400" dirty="0">
              <a:latin typeface="Trebuchet MS" panose="020B0603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275" y="3923561"/>
            <a:ext cx="3151187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46463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FF0000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1339713" y="2295762"/>
            <a:ext cx="571494" cy="761992"/>
          </a:xfrm>
          <a:prstGeom prst="rect">
            <a:avLst/>
          </a:prstGeom>
          <a:noFill/>
        </p:spPr>
      </p:pic>
      <p:pic>
        <p:nvPicPr>
          <p:cNvPr id="15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FF0000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1297692" y="3578230"/>
            <a:ext cx="571494" cy="761992"/>
          </a:xfrm>
          <a:prstGeom prst="rect">
            <a:avLst/>
          </a:prstGeom>
          <a:noFill/>
        </p:spPr>
      </p:pic>
      <p:pic>
        <p:nvPicPr>
          <p:cNvPr id="14340" name="Picture 3" descr="C:\Documents and Settings\Sandra &amp; Irena\Desktop\slike za učiteljice i 2., 3. i 4. razred\smailić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55" y="4894217"/>
            <a:ext cx="571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116836" y="4846592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c)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116834" y="2305720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a)</a:t>
            </a:r>
          </a:p>
        </p:txBody>
      </p:sp>
      <p:sp>
        <p:nvSpPr>
          <p:cNvPr id="14343" name="TekstniOkvir 1"/>
          <p:cNvSpPr txBox="1">
            <a:spLocks noChangeArrowheads="1"/>
          </p:cNvSpPr>
          <p:nvPr/>
        </p:nvSpPr>
        <p:spPr bwMode="auto">
          <a:xfrm>
            <a:off x="2517423" y="986817"/>
            <a:ext cx="6039827" cy="707886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4000" b="1" dirty="0" smtClean="0">
                <a:cs typeface="Arial" panose="020B0604020202020204" pitchFamily="34" charset="0"/>
              </a:rPr>
              <a:t>Broj 7 je:</a:t>
            </a:r>
            <a:endParaRPr lang="hr-HR" altLang="sr-Latn-RS" sz="2000" dirty="0">
              <a:cs typeface="Arial" panose="020B0604020202020204" pitchFamily="34" charset="0"/>
            </a:endParaRPr>
          </a:p>
        </p:txBody>
      </p:sp>
      <p:sp>
        <p:nvSpPr>
          <p:cNvPr id="14344" name="TekstniOkvir 8"/>
          <p:cNvSpPr txBox="1">
            <a:spLocks noChangeArrowheads="1"/>
          </p:cNvSpPr>
          <p:nvPr/>
        </p:nvSpPr>
        <p:spPr bwMode="auto">
          <a:xfrm>
            <a:off x="2178981" y="2295762"/>
            <a:ext cx="356867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</a:t>
            </a:r>
            <a:r>
              <a:rPr lang="hr-HR" altLang="sr-Latn-RS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eći od 9</a:t>
            </a:r>
            <a:endParaRPr lang="hr-HR" altLang="sr-Latn-RS" sz="4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4345" name="TekstniOkvir 10"/>
          <p:cNvSpPr txBox="1">
            <a:spLocks noChangeArrowheads="1"/>
          </p:cNvSpPr>
          <p:nvPr/>
        </p:nvSpPr>
        <p:spPr bwMode="auto">
          <a:xfrm>
            <a:off x="2178981" y="4933904"/>
            <a:ext cx="469208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</a:t>
            </a:r>
            <a:r>
              <a:rPr lang="hr-HR" altLang="sr-Latn-RS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ednak broju 7</a:t>
            </a:r>
            <a:endParaRPr lang="hr-HR" altLang="sr-Latn-RS" sz="4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16835" y="3541999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b)</a:t>
            </a:r>
          </a:p>
        </p:txBody>
      </p:sp>
      <p:sp>
        <p:nvSpPr>
          <p:cNvPr id="14347" name="TekstniOkvir 8"/>
          <p:cNvSpPr txBox="1">
            <a:spLocks noChangeArrowheads="1"/>
          </p:cNvSpPr>
          <p:nvPr/>
        </p:nvSpPr>
        <p:spPr bwMode="auto">
          <a:xfrm>
            <a:off x="2178981" y="3593268"/>
            <a:ext cx="67167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</a:t>
            </a:r>
            <a:r>
              <a:rPr lang="hr-HR" altLang="sr-Latn-RS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ednak broju 6</a:t>
            </a:r>
            <a:endParaRPr lang="hr-HR" altLang="sr-Latn-RS" sz="4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0013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FF0000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1297691" y="4804577"/>
            <a:ext cx="571494" cy="761992"/>
          </a:xfrm>
          <a:prstGeom prst="rect">
            <a:avLst/>
          </a:prstGeom>
          <a:noFill/>
        </p:spPr>
      </p:pic>
      <p:pic>
        <p:nvPicPr>
          <p:cNvPr id="15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FF0000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1297692" y="3578230"/>
            <a:ext cx="571494" cy="761992"/>
          </a:xfrm>
          <a:prstGeom prst="rect">
            <a:avLst/>
          </a:prstGeom>
          <a:noFill/>
        </p:spPr>
      </p:pic>
      <p:pic>
        <p:nvPicPr>
          <p:cNvPr id="14340" name="Picture 3" descr="C:\Documents and Settings\Sandra &amp; Irena\Desktop\slike za učiteljice i 2., 3. i 4. razred\smailić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692" y="2236536"/>
            <a:ext cx="571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147669" y="4838909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c)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147673" y="2188911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a)</a:t>
            </a:r>
          </a:p>
        </p:txBody>
      </p:sp>
      <p:sp>
        <p:nvSpPr>
          <p:cNvPr id="14343" name="TekstniOkvir 1"/>
          <p:cNvSpPr txBox="1">
            <a:spLocks noChangeArrowheads="1"/>
          </p:cNvSpPr>
          <p:nvPr/>
        </p:nvSpPr>
        <p:spPr bwMode="auto">
          <a:xfrm>
            <a:off x="2178981" y="1098906"/>
            <a:ext cx="7118350" cy="707886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4000" b="1" dirty="0" smtClean="0">
                <a:cs typeface="Arial" panose="020B0604020202020204" pitchFamily="34" charset="0"/>
              </a:rPr>
              <a:t>Ispred broja 5 nalaze se:</a:t>
            </a:r>
            <a:endParaRPr lang="hr-HR" altLang="sr-Latn-RS" sz="2000" dirty="0">
              <a:cs typeface="Arial" panose="020B0604020202020204" pitchFamily="34" charset="0"/>
            </a:endParaRPr>
          </a:p>
        </p:txBody>
      </p:sp>
      <p:sp>
        <p:nvSpPr>
          <p:cNvPr id="14344" name="TekstniOkvir 8"/>
          <p:cNvSpPr txBox="1">
            <a:spLocks noChangeArrowheads="1"/>
          </p:cNvSpPr>
          <p:nvPr/>
        </p:nvSpPr>
        <p:spPr bwMode="auto">
          <a:xfrm>
            <a:off x="2178981" y="2276224"/>
            <a:ext cx="660876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4, 3, 2, 1, 0</a:t>
            </a:r>
            <a:endParaRPr lang="hr-HR" altLang="sr-Latn-RS" sz="4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4345" name="TekstniOkvir 10"/>
          <p:cNvSpPr txBox="1">
            <a:spLocks noChangeArrowheads="1"/>
          </p:cNvSpPr>
          <p:nvPr/>
        </p:nvSpPr>
        <p:spPr bwMode="auto">
          <a:xfrm>
            <a:off x="2178981" y="4838909"/>
            <a:ext cx="61404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2, 1, 0</a:t>
            </a:r>
            <a:endParaRPr lang="hr-HR" altLang="sr-Latn-RS" sz="4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47670" y="3530601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b)</a:t>
            </a:r>
          </a:p>
        </p:txBody>
      </p:sp>
      <p:sp>
        <p:nvSpPr>
          <p:cNvPr id="14347" name="TekstniOkvir 8"/>
          <p:cNvSpPr txBox="1">
            <a:spLocks noChangeArrowheads="1"/>
          </p:cNvSpPr>
          <p:nvPr/>
        </p:nvSpPr>
        <p:spPr bwMode="auto">
          <a:xfrm>
            <a:off x="2178981" y="3593268"/>
            <a:ext cx="67167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5, 6, 7, 8, 9</a:t>
            </a:r>
            <a:endParaRPr lang="hr-HR" altLang="sr-Latn-RS" sz="4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4739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FF0000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1297691" y="4804577"/>
            <a:ext cx="571494" cy="761992"/>
          </a:xfrm>
          <a:prstGeom prst="rect">
            <a:avLst/>
          </a:prstGeom>
          <a:noFill/>
        </p:spPr>
      </p:pic>
      <p:pic>
        <p:nvPicPr>
          <p:cNvPr id="15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FF0000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1297692" y="3578230"/>
            <a:ext cx="571494" cy="761992"/>
          </a:xfrm>
          <a:prstGeom prst="rect">
            <a:avLst/>
          </a:prstGeom>
          <a:noFill/>
        </p:spPr>
      </p:pic>
      <p:pic>
        <p:nvPicPr>
          <p:cNvPr id="14340" name="Picture 3" descr="C:\Documents and Settings\Sandra &amp; Irena\Desktop\slike za učiteljice i 2., 3. i 4. razred\smailić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692" y="2236536"/>
            <a:ext cx="571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147669" y="4838909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c)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147673" y="2188911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a)</a:t>
            </a:r>
          </a:p>
        </p:txBody>
      </p:sp>
      <p:sp>
        <p:nvSpPr>
          <p:cNvPr id="14343" name="TekstniOkvir 1"/>
          <p:cNvSpPr txBox="1">
            <a:spLocks noChangeArrowheads="1"/>
          </p:cNvSpPr>
          <p:nvPr/>
        </p:nvSpPr>
        <p:spPr bwMode="auto">
          <a:xfrm>
            <a:off x="2028201" y="1120273"/>
            <a:ext cx="7997581" cy="707886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4000" b="1" dirty="0" smtClean="0">
                <a:cs typeface="Arial" panose="020B0604020202020204" pitchFamily="34" charset="0"/>
              </a:rPr>
              <a:t>Broj manji od 9, a veći od 7 je:</a:t>
            </a:r>
            <a:endParaRPr lang="hr-HR" altLang="sr-Latn-RS" sz="2000" dirty="0">
              <a:cs typeface="Arial" panose="020B0604020202020204" pitchFamily="34" charset="0"/>
            </a:endParaRPr>
          </a:p>
        </p:txBody>
      </p:sp>
      <p:sp>
        <p:nvSpPr>
          <p:cNvPr id="14344" name="TekstniOkvir 8"/>
          <p:cNvSpPr txBox="1">
            <a:spLocks noChangeArrowheads="1"/>
          </p:cNvSpPr>
          <p:nvPr/>
        </p:nvSpPr>
        <p:spPr bwMode="auto">
          <a:xfrm>
            <a:off x="2178981" y="2276224"/>
            <a:ext cx="660876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8</a:t>
            </a:r>
            <a:endParaRPr lang="hr-HR" altLang="sr-Latn-RS" sz="4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4345" name="TekstniOkvir 10"/>
          <p:cNvSpPr txBox="1">
            <a:spLocks noChangeArrowheads="1"/>
          </p:cNvSpPr>
          <p:nvPr/>
        </p:nvSpPr>
        <p:spPr bwMode="auto">
          <a:xfrm>
            <a:off x="2178981" y="4926221"/>
            <a:ext cx="61404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6</a:t>
            </a:r>
            <a:endParaRPr lang="hr-HR" altLang="sr-Latn-RS" sz="4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47670" y="3530601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b)</a:t>
            </a:r>
          </a:p>
        </p:txBody>
      </p:sp>
      <p:sp>
        <p:nvSpPr>
          <p:cNvPr id="14347" name="TekstniOkvir 8"/>
          <p:cNvSpPr txBox="1">
            <a:spLocks noChangeArrowheads="1"/>
          </p:cNvSpPr>
          <p:nvPr/>
        </p:nvSpPr>
        <p:spPr bwMode="auto">
          <a:xfrm>
            <a:off x="2178981" y="3593268"/>
            <a:ext cx="67167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7</a:t>
            </a:r>
            <a:endParaRPr lang="hr-HR" altLang="sr-Latn-RS" sz="4400" dirty="0">
              <a:latin typeface="Trebuchet MS" panose="020B0603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837" y="3578230"/>
            <a:ext cx="3151187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73820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FF0000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1339713" y="2295762"/>
            <a:ext cx="571494" cy="761992"/>
          </a:xfrm>
          <a:prstGeom prst="rect">
            <a:avLst/>
          </a:prstGeom>
          <a:noFill/>
        </p:spPr>
      </p:pic>
      <p:pic>
        <p:nvPicPr>
          <p:cNvPr id="15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FF0000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1297692" y="3578230"/>
            <a:ext cx="571494" cy="761992"/>
          </a:xfrm>
          <a:prstGeom prst="rect">
            <a:avLst/>
          </a:prstGeom>
          <a:noFill/>
        </p:spPr>
      </p:pic>
      <p:pic>
        <p:nvPicPr>
          <p:cNvPr id="14340" name="Picture 3" descr="C:\Documents and Settings\Sandra &amp; Irena\Desktop\slike za učiteljice i 2., 3. i 4. razred\smailić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55" y="4894217"/>
            <a:ext cx="571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116836" y="4846592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c)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116834" y="2305720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a)</a:t>
            </a:r>
          </a:p>
        </p:txBody>
      </p:sp>
      <p:sp>
        <p:nvSpPr>
          <p:cNvPr id="14343" name="TekstniOkvir 1"/>
          <p:cNvSpPr txBox="1">
            <a:spLocks noChangeArrowheads="1"/>
          </p:cNvSpPr>
          <p:nvPr/>
        </p:nvSpPr>
        <p:spPr bwMode="auto">
          <a:xfrm>
            <a:off x="2712075" y="1089434"/>
            <a:ext cx="5238613" cy="707886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4000" b="1" dirty="0" smtClean="0">
                <a:cs typeface="Arial" panose="020B0604020202020204" pitchFamily="34" charset="0"/>
              </a:rPr>
              <a:t>3 </a:t>
            </a:r>
            <a:r>
              <a:rPr lang="hr-HR" altLang="sr-Latn-RS" sz="4000" b="1" smtClean="0">
                <a:cs typeface="Arial" panose="020B0604020202020204" pitchFamily="34" charset="0"/>
              </a:rPr>
              <a:t>+ 4= </a:t>
            </a:r>
            <a:endParaRPr lang="hr-HR" altLang="sr-Latn-RS" sz="2000" dirty="0">
              <a:cs typeface="Arial" panose="020B0604020202020204" pitchFamily="34" charset="0"/>
            </a:endParaRPr>
          </a:p>
        </p:txBody>
      </p:sp>
      <p:sp>
        <p:nvSpPr>
          <p:cNvPr id="14344" name="TekstniOkvir 8"/>
          <p:cNvSpPr txBox="1">
            <a:spLocks noChangeArrowheads="1"/>
          </p:cNvSpPr>
          <p:nvPr/>
        </p:nvSpPr>
        <p:spPr bwMode="auto">
          <a:xfrm>
            <a:off x="2178981" y="2295762"/>
            <a:ext cx="356867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5</a:t>
            </a:r>
            <a:endParaRPr lang="hr-HR" altLang="sr-Latn-RS" sz="4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4345" name="TekstniOkvir 10"/>
          <p:cNvSpPr txBox="1">
            <a:spLocks noChangeArrowheads="1"/>
          </p:cNvSpPr>
          <p:nvPr/>
        </p:nvSpPr>
        <p:spPr bwMode="auto">
          <a:xfrm>
            <a:off x="2178981" y="4933904"/>
            <a:ext cx="469208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7</a:t>
            </a:r>
            <a:endParaRPr lang="hr-HR" altLang="sr-Latn-RS" sz="4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16835" y="3541999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b)</a:t>
            </a:r>
          </a:p>
        </p:txBody>
      </p:sp>
      <p:sp>
        <p:nvSpPr>
          <p:cNvPr id="14347" name="TekstniOkvir 8"/>
          <p:cNvSpPr txBox="1">
            <a:spLocks noChangeArrowheads="1"/>
          </p:cNvSpPr>
          <p:nvPr/>
        </p:nvSpPr>
        <p:spPr bwMode="auto">
          <a:xfrm>
            <a:off x="2178981" y="3593268"/>
            <a:ext cx="67167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6</a:t>
            </a:r>
            <a:endParaRPr lang="hr-HR" altLang="sr-Latn-RS" sz="4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2357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FF0000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1339713" y="2295762"/>
            <a:ext cx="571494" cy="761992"/>
          </a:xfrm>
          <a:prstGeom prst="rect">
            <a:avLst/>
          </a:prstGeom>
          <a:noFill/>
        </p:spPr>
      </p:pic>
      <p:pic>
        <p:nvPicPr>
          <p:cNvPr id="15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FF0000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1297692" y="3578230"/>
            <a:ext cx="571494" cy="761992"/>
          </a:xfrm>
          <a:prstGeom prst="rect">
            <a:avLst/>
          </a:prstGeom>
          <a:noFill/>
        </p:spPr>
      </p:pic>
      <p:pic>
        <p:nvPicPr>
          <p:cNvPr id="14340" name="Picture 3" descr="C:\Documents and Settings\Sandra &amp; Irena\Desktop\slike za učiteljice i 2., 3. i 4. razred\smailić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55" y="4894217"/>
            <a:ext cx="571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116836" y="4890248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c)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189691" y="2295762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a)</a:t>
            </a:r>
          </a:p>
        </p:txBody>
      </p:sp>
      <p:sp>
        <p:nvSpPr>
          <p:cNvPr id="14343" name="TekstniOkvir 1"/>
          <p:cNvSpPr txBox="1">
            <a:spLocks noChangeArrowheads="1"/>
          </p:cNvSpPr>
          <p:nvPr/>
        </p:nvSpPr>
        <p:spPr bwMode="auto">
          <a:xfrm>
            <a:off x="2596457" y="1120273"/>
            <a:ext cx="5547458" cy="707886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4000" b="1" dirty="0" smtClean="0">
                <a:cs typeface="Arial" panose="020B0604020202020204" pitchFamily="34" charset="0"/>
              </a:rPr>
              <a:t>8 – 0 =</a:t>
            </a:r>
            <a:endParaRPr lang="hr-HR" altLang="sr-Latn-RS" sz="2000" dirty="0">
              <a:cs typeface="Arial" panose="020B0604020202020204" pitchFamily="34" charset="0"/>
            </a:endParaRPr>
          </a:p>
        </p:txBody>
      </p:sp>
      <p:sp>
        <p:nvSpPr>
          <p:cNvPr id="14344" name="TekstniOkvir 8"/>
          <p:cNvSpPr txBox="1">
            <a:spLocks noChangeArrowheads="1"/>
          </p:cNvSpPr>
          <p:nvPr/>
        </p:nvSpPr>
        <p:spPr bwMode="auto">
          <a:xfrm>
            <a:off x="2178981" y="2295762"/>
            <a:ext cx="83495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7</a:t>
            </a:r>
            <a:endParaRPr lang="hr-HR" altLang="sr-Latn-RS" sz="4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4345" name="TekstniOkvir 10"/>
          <p:cNvSpPr txBox="1">
            <a:spLocks noChangeArrowheads="1"/>
          </p:cNvSpPr>
          <p:nvPr/>
        </p:nvSpPr>
        <p:spPr bwMode="auto">
          <a:xfrm>
            <a:off x="2178981" y="4933904"/>
            <a:ext cx="83495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8</a:t>
            </a:r>
            <a:endParaRPr lang="hr-HR" altLang="sr-Latn-RS" sz="4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47670" y="3530601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b)</a:t>
            </a:r>
          </a:p>
        </p:txBody>
      </p:sp>
      <p:sp>
        <p:nvSpPr>
          <p:cNvPr id="14347" name="TekstniOkvir 8"/>
          <p:cNvSpPr txBox="1">
            <a:spLocks noChangeArrowheads="1"/>
          </p:cNvSpPr>
          <p:nvPr/>
        </p:nvSpPr>
        <p:spPr bwMode="auto">
          <a:xfrm>
            <a:off x="2178981" y="3593268"/>
            <a:ext cx="67167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</a:t>
            </a:r>
            <a:endParaRPr lang="hr-HR" altLang="sr-Latn-RS" sz="4400" dirty="0">
              <a:latin typeface="Trebuchet MS" panose="020B0603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844" y="3593268"/>
            <a:ext cx="3151187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6479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FF0000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1339713" y="2295762"/>
            <a:ext cx="571494" cy="761992"/>
          </a:xfrm>
          <a:prstGeom prst="rect">
            <a:avLst/>
          </a:prstGeom>
          <a:noFill/>
        </p:spPr>
      </p:pic>
      <p:pic>
        <p:nvPicPr>
          <p:cNvPr id="15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FF0000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1297692" y="3578230"/>
            <a:ext cx="571494" cy="761992"/>
          </a:xfrm>
          <a:prstGeom prst="rect">
            <a:avLst/>
          </a:prstGeom>
          <a:noFill/>
        </p:spPr>
      </p:pic>
      <p:pic>
        <p:nvPicPr>
          <p:cNvPr id="14340" name="Picture 3" descr="C:\Documents and Settings\Sandra &amp; Irena\Desktop\slike za učiteljice i 2., 3. i 4. razred\smailić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55" y="4894217"/>
            <a:ext cx="571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116836" y="4890248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c)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189691" y="2295762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a)</a:t>
            </a:r>
          </a:p>
        </p:txBody>
      </p:sp>
      <p:sp>
        <p:nvSpPr>
          <p:cNvPr id="14343" name="TekstniOkvir 1"/>
          <p:cNvSpPr txBox="1">
            <a:spLocks noChangeArrowheads="1"/>
          </p:cNvSpPr>
          <p:nvPr/>
        </p:nvSpPr>
        <p:spPr bwMode="auto">
          <a:xfrm>
            <a:off x="2061228" y="928203"/>
            <a:ext cx="8300274" cy="1200329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3600" b="1" dirty="0" smtClean="0">
                <a:cs typeface="Arial" panose="020B0604020202020204" pitchFamily="34" charset="0"/>
              </a:rPr>
              <a:t>BROJ KOJI SE DOBIJE </a:t>
            </a:r>
          </a:p>
          <a:p>
            <a:pPr algn="ctr" eaLnBrk="1" hangingPunct="1"/>
            <a:r>
              <a:rPr lang="hr-HR" altLang="sr-Latn-RS" sz="3600" b="1" dirty="0" smtClean="0">
                <a:cs typeface="Arial" panose="020B0604020202020204" pitchFamily="34" charset="0"/>
              </a:rPr>
              <a:t>ZBRAJANJEM ZOVE SE:</a:t>
            </a:r>
            <a:endParaRPr lang="hr-HR" altLang="sr-Latn-RS" dirty="0">
              <a:cs typeface="Arial" panose="020B0604020202020204" pitchFamily="34" charset="0"/>
            </a:endParaRPr>
          </a:p>
        </p:txBody>
      </p:sp>
      <p:sp>
        <p:nvSpPr>
          <p:cNvPr id="14344" name="TekstniOkvir 8"/>
          <p:cNvSpPr txBox="1">
            <a:spLocks noChangeArrowheads="1"/>
          </p:cNvSpPr>
          <p:nvPr/>
        </p:nvSpPr>
        <p:spPr bwMode="auto">
          <a:xfrm>
            <a:off x="2178981" y="2295762"/>
            <a:ext cx="228851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broj</a:t>
            </a:r>
            <a:endParaRPr lang="hr-HR" altLang="sr-Latn-RS" sz="4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4345" name="TekstniOkvir 10"/>
          <p:cNvSpPr txBox="1">
            <a:spLocks noChangeArrowheads="1"/>
          </p:cNvSpPr>
          <p:nvPr/>
        </p:nvSpPr>
        <p:spPr bwMode="auto">
          <a:xfrm>
            <a:off x="2178981" y="4933904"/>
            <a:ext cx="228851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zbroj</a:t>
            </a:r>
            <a:endParaRPr lang="hr-HR" altLang="sr-Latn-RS" sz="4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47670" y="3530601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b)</a:t>
            </a:r>
          </a:p>
        </p:txBody>
      </p:sp>
      <p:sp>
        <p:nvSpPr>
          <p:cNvPr id="14347" name="TekstniOkvir 8"/>
          <p:cNvSpPr txBox="1">
            <a:spLocks noChangeArrowheads="1"/>
          </p:cNvSpPr>
          <p:nvPr/>
        </p:nvSpPr>
        <p:spPr bwMode="auto">
          <a:xfrm>
            <a:off x="2178981" y="3593268"/>
            <a:ext cx="67167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pribroj</a:t>
            </a:r>
            <a:endParaRPr lang="hr-HR" altLang="sr-Latn-RS" sz="4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8646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FF0000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3299225" y="2385033"/>
            <a:ext cx="571494" cy="761992"/>
          </a:xfrm>
          <a:prstGeom prst="rect">
            <a:avLst/>
          </a:prstGeom>
          <a:noFill/>
        </p:spPr>
      </p:pic>
      <p:pic>
        <p:nvPicPr>
          <p:cNvPr id="12291" name="Picture 3" descr="C:\Documents and Settings\Sandra &amp; Irena\Desktop\slike za učiteljice i 2., 3. i 4. razred\smailić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4884738"/>
            <a:ext cx="571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098800" y="4884738"/>
            <a:ext cx="871538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c)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094039" y="2268538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a)</a:t>
            </a:r>
          </a:p>
        </p:txBody>
      </p:sp>
      <p:pic>
        <p:nvPicPr>
          <p:cNvPr id="13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FF0000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3309902" y="3634551"/>
            <a:ext cx="571494" cy="761992"/>
          </a:xfrm>
          <a:prstGeom prst="rect">
            <a:avLst/>
          </a:prstGeom>
          <a:noFill/>
        </p:spPr>
      </p:pic>
      <p:sp>
        <p:nvSpPr>
          <p:cNvPr id="12295" name="TekstniOkvir 1"/>
          <p:cNvSpPr txBox="1">
            <a:spLocks noChangeArrowheads="1"/>
          </p:cNvSpPr>
          <p:nvPr/>
        </p:nvSpPr>
        <p:spPr bwMode="auto">
          <a:xfrm>
            <a:off x="1618094" y="656492"/>
            <a:ext cx="8522368" cy="923330"/>
          </a:xfrm>
          <a:prstGeom prst="rect">
            <a:avLst/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3600" b="1" dirty="0">
                <a:cs typeface="Arial" panose="020B0604020202020204" pitchFamily="34" charset="0"/>
              </a:rPr>
              <a:t>Koja je rečenica pravilno napisana? </a:t>
            </a:r>
            <a:endParaRPr lang="hr-HR" altLang="sr-Latn-RS" sz="3600" b="1" dirty="0" smtClean="0">
              <a:cs typeface="Arial" panose="020B0604020202020204" pitchFamily="34" charset="0"/>
            </a:endParaRPr>
          </a:p>
          <a:p>
            <a:pPr algn="ctr" eaLnBrk="1" hangingPunct="1"/>
            <a:r>
              <a:rPr lang="hr-HR" altLang="sr-Latn-RS" dirty="0" smtClean="0">
                <a:cs typeface="Arial" panose="020B0604020202020204" pitchFamily="34" charset="0"/>
              </a:rPr>
              <a:t>(</a:t>
            </a:r>
            <a:r>
              <a:rPr lang="hr-HR" altLang="sr-Latn-RS" dirty="0">
                <a:cs typeface="Arial" panose="020B0604020202020204" pitchFamily="34" charset="0"/>
              </a:rPr>
              <a:t>Klikni na odgovarajuće slovo pa ćeš saznati odgovor.)</a:t>
            </a:r>
          </a:p>
        </p:txBody>
      </p:sp>
      <p:sp>
        <p:nvSpPr>
          <p:cNvPr id="12296" name="TekstniOkvir 8"/>
          <p:cNvSpPr txBox="1">
            <a:spLocks noChangeArrowheads="1"/>
          </p:cNvSpPr>
          <p:nvPr/>
        </p:nvSpPr>
        <p:spPr bwMode="auto">
          <a:xfrm>
            <a:off x="4059239" y="2389189"/>
            <a:ext cx="548163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</a:t>
            </a:r>
            <a:r>
              <a:rPr lang="hr-HR" altLang="sr-Latn-RS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šumi živi sova.</a:t>
            </a:r>
            <a:endParaRPr lang="hr-HR" altLang="sr-Latn-RS" sz="4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2297" name="TekstniOkvir 10"/>
          <p:cNvSpPr txBox="1">
            <a:spLocks noChangeArrowheads="1"/>
          </p:cNvSpPr>
          <p:nvPr/>
        </p:nvSpPr>
        <p:spPr bwMode="auto">
          <a:xfrm>
            <a:off x="4059239" y="4876800"/>
            <a:ext cx="520223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 šumi živi sova.</a:t>
            </a:r>
            <a:endParaRPr lang="hr-HR" altLang="sr-Latn-RS" sz="4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98800" y="3556000"/>
            <a:ext cx="871538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b)</a:t>
            </a:r>
          </a:p>
        </p:txBody>
      </p:sp>
      <p:sp>
        <p:nvSpPr>
          <p:cNvPr id="12299" name="TekstniOkvir 8"/>
          <p:cNvSpPr txBox="1">
            <a:spLocks noChangeArrowheads="1"/>
          </p:cNvSpPr>
          <p:nvPr/>
        </p:nvSpPr>
        <p:spPr bwMode="auto">
          <a:xfrm>
            <a:off x="4059239" y="3617914"/>
            <a:ext cx="527843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 šumi Živi sova.</a:t>
            </a:r>
            <a:endParaRPr lang="hr-HR" altLang="sr-Latn-RS" sz="4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116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FF0000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1297691" y="4804577"/>
            <a:ext cx="571494" cy="761992"/>
          </a:xfrm>
          <a:prstGeom prst="rect">
            <a:avLst/>
          </a:prstGeom>
          <a:noFill/>
        </p:spPr>
      </p:pic>
      <p:pic>
        <p:nvPicPr>
          <p:cNvPr id="15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FF0000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1297692" y="3578230"/>
            <a:ext cx="571494" cy="761992"/>
          </a:xfrm>
          <a:prstGeom prst="rect">
            <a:avLst/>
          </a:prstGeom>
          <a:noFill/>
        </p:spPr>
      </p:pic>
      <p:pic>
        <p:nvPicPr>
          <p:cNvPr id="14340" name="Picture 3" descr="C:\Documents and Settings\Sandra &amp; Irena\Desktop\slike za učiteljice i 2., 3. i 4. razred\smailić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692" y="2236536"/>
            <a:ext cx="571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147669" y="4838909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c)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147669" y="2122341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a)</a:t>
            </a:r>
          </a:p>
        </p:txBody>
      </p:sp>
      <p:sp>
        <p:nvSpPr>
          <p:cNvPr id="14343" name="TekstniOkvir 1"/>
          <p:cNvSpPr txBox="1">
            <a:spLocks noChangeArrowheads="1"/>
          </p:cNvSpPr>
          <p:nvPr/>
        </p:nvSpPr>
        <p:spPr bwMode="auto">
          <a:xfrm>
            <a:off x="2614245" y="682018"/>
            <a:ext cx="7897669" cy="1323439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4000" b="1" dirty="0" smtClean="0">
                <a:cs typeface="Arial" panose="020B0604020202020204" pitchFamily="34" charset="0"/>
              </a:rPr>
              <a:t>BROJEVI KOJI SE </a:t>
            </a:r>
          </a:p>
          <a:p>
            <a:pPr algn="ctr" eaLnBrk="1" hangingPunct="1"/>
            <a:r>
              <a:rPr lang="hr-HR" altLang="sr-Latn-RS" sz="4000" b="1" dirty="0" smtClean="0">
                <a:cs typeface="Arial" panose="020B0604020202020204" pitchFamily="34" charset="0"/>
              </a:rPr>
              <a:t>ZBRAJAJU ZOVU SE:</a:t>
            </a:r>
            <a:endParaRPr lang="hr-HR" altLang="sr-Latn-RS" sz="2000" dirty="0">
              <a:cs typeface="Arial" panose="020B0604020202020204" pitchFamily="34" charset="0"/>
            </a:endParaRPr>
          </a:p>
        </p:txBody>
      </p:sp>
      <p:sp>
        <p:nvSpPr>
          <p:cNvPr id="14344" name="TekstniOkvir 8"/>
          <p:cNvSpPr txBox="1">
            <a:spLocks noChangeArrowheads="1"/>
          </p:cNvSpPr>
          <p:nvPr/>
        </p:nvSpPr>
        <p:spPr bwMode="auto">
          <a:xfrm>
            <a:off x="2178981" y="2276224"/>
            <a:ext cx="660876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pribrojnici</a:t>
            </a:r>
            <a:endParaRPr lang="hr-HR" altLang="sr-Latn-RS" sz="4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4345" name="TekstniOkvir 10"/>
          <p:cNvSpPr txBox="1">
            <a:spLocks noChangeArrowheads="1"/>
          </p:cNvSpPr>
          <p:nvPr/>
        </p:nvSpPr>
        <p:spPr bwMode="auto">
          <a:xfrm>
            <a:off x="2178981" y="4926221"/>
            <a:ext cx="61404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zbrojnici</a:t>
            </a:r>
            <a:endParaRPr lang="hr-HR" altLang="sr-Latn-RS" sz="4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47670" y="3530601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b)</a:t>
            </a:r>
          </a:p>
        </p:txBody>
      </p:sp>
      <p:sp>
        <p:nvSpPr>
          <p:cNvPr id="14347" name="TekstniOkvir 8"/>
          <p:cNvSpPr txBox="1">
            <a:spLocks noChangeArrowheads="1"/>
          </p:cNvSpPr>
          <p:nvPr/>
        </p:nvSpPr>
        <p:spPr bwMode="auto">
          <a:xfrm>
            <a:off x="2178981" y="3593268"/>
            <a:ext cx="67167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razbojnici</a:t>
            </a:r>
            <a:endParaRPr lang="hr-HR" altLang="sr-Latn-RS" sz="4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5743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FF0000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1339713" y="2295762"/>
            <a:ext cx="571494" cy="761992"/>
          </a:xfrm>
          <a:prstGeom prst="rect">
            <a:avLst/>
          </a:prstGeom>
          <a:noFill/>
        </p:spPr>
      </p:pic>
      <p:pic>
        <p:nvPicPr>
          <p:cNvPr id="15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FF0000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1297692" y="3578230"/>
            <a:ext cx="571494" cy="761992"/>
          </a:xfrm>
          <a:prstGeom prst="rect">
            <a:avLst/>
          </a:prstGeom>
          <a:noFill/>
        </p:spPr>
      </p:pic>
      <p:pic>
        <p:nvPicPr>
          <p:cNvPr id="14340" name="Picture 3" descr="C:\Documents and Settings\Sandra &amp; Irena\Desktop\slike za učiteljice i 2., 3. i 4. razred\smailić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55" y="4894217"/>
            <a:ext cx="571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116833" y="4846592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c)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116834" y="2305720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a)</a:t>
            </a:r>
          </a:p>
        </p:txBody>
      </p:sp>
      <p:sp>
        <p:nvSpPr>
          <p:cNvPr id="14343" name="TekstniOkvir 1"/>
          <p:cNvSpPr txBox="1">
            <a:spLocks noChangeArrowheads="1"/>
          </p:cNvSpPr>
          <p:nvPr/>
        </p:nvSpPr>
        <p:spPr bwMode="auto">
          <a:xfrm>
            <a:off x="2264061" y="894517"/>
            <a:ext cx="6967191" cy="1200329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3600" b="1" dirty="0" smtClean="0">
                <a:cs typeface="Arial" panose="020B0604020202020204" pitchFamily="34" charset="0"/>
              </a:rPr>
              <a:t>BROJ KOJI SE DOBIJE</a:t>
            </a:r>
          </a:p>
          <a:p>
            <a:pPr algn="ctr" eaLnBrk="1" hangingPunct="1"/>
            <a:r>
              <a:rPr lang="hr-HR" altLang="sr-Latn-RS" sz="3600" b="1" dirty="0" smtClean="0">
                <a:cs typeface="Arial" panose="020B0604020202020204" pitchFamily="34" charset="0"/>
              </a:rPr>
              <a:t> ODUZIMANJEM ZOVE SE: </a:t>
            </a:r>
            <a:endParaRPr lang="hr-HR" altLang="sr-Latn-RS" dirty="0">
              <a:cs typeface="Arial" panose="020B0604020202020204" pitchFamily="34" charset="0"/>
            </a:endParaRPr>
          </a:p>
        </p:txBody>
      </p:sp>
      <p:sp>
        <p:nvSpPr>
          <p:cNvPr id="14344" name="TekstniOkvir 8"/>
          <p:cNvSpPr txBox="1">
            <a:spLocks noChangeArrowheads="1"/>
          </p:cNvSpPr>
          <p:nvPr/>
        </p:nvSpPr>
        <p:spPr bwMode="auto">
          <a:xfrm>
            <a:off x="2178981" y="2295762"/>
            <a:ext cx="356867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prilika</a:t>
            </a:r>
            <a:endParaRPr lang="hr-HR" altLang="sr-Latn-RS" sz="4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4345" name="TekstniOkvir 10"/>
          <p:cNvSpPr txBox="1">
            <a:spLocks noChangeArrowheads="1"/>
          </p:cNvSpPr>
          <p:nvPr/>
        </p:nvSpPr>
        <p:spPr bwMode="auto">
          <a:xfrm>
            <a:off x="2178981" y="4933904"/>
            <a:ext cx="469208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razlika</a:t>
            </a:r>
            <a:endParaRPr lang="hr-HR" altLang="sr-Latn-RS" sz="4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16835" y="3541999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b)</a:t>
            </a:r>
          </a:p>
        </p:txBody>
      </p:sp>
      <p:sp>
        <p:nvSpPr>
          <p:cNvPr id="14347" name="TekstniOkvir 8"/>
          <p:cNvSpPr txBox="1">
            <a:spLocks noChangeArrowheads="1"/>
          </p:cNvSpPr>
          <p:nvPr/>
        </p:nvSpPr>
        <p:spPr bwMode="auto">
          <a:xfrm>
            <a:off x="2178981" y="3593268"/>
            <a:ext cx="67167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 smtClean="0">
                <a:latin typeface="Trebuchet MS" panose="020B0603020202020204" pitchFamily="34" charset="0"/>
              </a:rPr>
              <a:t>razbroj</a:t>
            </a:r>
            <a:endParaRPr lang="hr-HR" altLang="sr-Latn-RS" sz="4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0565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FF0000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1297691" y="4804577"/>
            <a:ext cx="571494" cy="761992"/>
          </a:xfrm>
          <a:prstGeom prst="rect">
            <a:avLst/>
          </a:prstGeom>
          <a:noFill/>
        </p:spPr>
      </p:pic>
      <p:pic>
        <p:nvPicPr>
          <p:cNvPr id="15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FF0000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1297692" y="3578230"/>
            <a:ext cx="571494" cy="761992"/>
          </a:xfrm>
          <a:prstGeom prst="rect">
            <a:avLst/>
          </a:prstGeom>
          <a:noFill/>
        </p:spPr>
      </p:pic>
      <p:pic>
        <p:nvPicPr>
          <p:cNvPr id="14340" name="Picture 3" descr="C:\Documents and Settings\Sandra &amp; Irena\Desktop\slike za učiteljice i 2., 3. i 4. razred\smailić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692" y="2236536"/>
            <a:ext cx="571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147669" y="4838909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c)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147669" y="2122341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a)</a:t>
            </a:r>
          </a:p>
        </p:txBody>
      </p:sp>
      <p:sp>
        <p:nvSpPr>
          <p:cNvPr id="14343" name="TekstniOkvir 1"/>
          <p:cNvSpPr txBox="1">
            <a:spLocks noChangeArrowheads="1"/>
          </p:cNvSpPr>
          <p:nvPr/>
        </p:nvSpPr>
        <p:spPr bwMode="auto">
          <a:xfrm>
            <a:off x="2332891" y="798902"/>
            <a:ext cx="7979731" cy="1323439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4000" b="1" dirty="0" smtClean="0">
                <a:cs typeface="Arial" panose="020B0604020202020204" pitchFamily="34" charset="0"/>
              </a:rPr>
              <a:t>DIJETE KADA KRENE </a:t>
            </a:r>
          </a:p>
          <a:p>
            <a:pPr algn="ctr" eaLnBrk="1" hangingPunct="1"/>
            <a:r>
              <a:rPr lang="hr-HR" altLang="sr-Latn-RS" sz="4000" b="1" dirty="0" smtClean="0">
                <a:cs typeface="Arial" panose="020B0604020202020204" pitchFamily="34" charset="0"/>
              </a:rPr>
              <a:t>U ŠKOLU POSTAJE:</a:t>
            </a:r>
            <a:endParaRPr lang="hr-HR" altLang="sr-Latn-RS" sz="2000" dirty="0">
              <a:cs typeface="Arial" panose="020B0604020202020204" pitchFamily="34" charset="0"/>
            </a:endParaRPr>
          </a:p>
        </p:txBody>
      </p:sp>
      <p:sp>
        <p:nvSpPr>
          <p:cNvPr id="14344" name="TekstniOkvir 8"/>
          <p:cNvSpPr txBox="1">
            <a:spLocks noChangeArrowheads="1"/>
          </p:cNvSpPr>
          <p:nvPr/>
        </p:nvSpPr>
        <p:spPr bwMode="auto">
          <a:xfrm>
            <a:off x="2178981" y="2276224"/>
            <a:ext cx="660876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</a:t>
            </a:r>
            <a:r>
              <a:rPr lang="hr-HR" altLang="sr-Latn-RS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čenik/učenica</a:t>
            </a:r>
            <a:endParaRPr lang="hr-HR" altLang="sr-Latn-RS" sz="4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4345" name="TekstniOkvir 10"/>
          <p:cNvSpPr txBox="1">
            <a:spLocks noChangeArrowheads="1"/>
          </p:cNvSpPr>
          <p:nvPr/>
        </p:nvSpPr>
        <p:spPr bwMode="auto">
          <a:xfrm>
            <a:off x="2178981" y="4926221"/>
            <a:ext cx="61404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</a:t>
            </a:r>
            <a:r>
              <a:rPr lang="hr-HR" altLang="sr-Latn-RS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in/kći</a:t>
            </a:r>
            <a:endParaRPr lang="hr-HR" altLang="sr-Latn-RS" sz="4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47670" y="3530601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b)</a:t>
            </a:r>
          </a:p>
        </p:txBody>
      </p:sp>
      <p:sp>
        <p:nvSpPr>
          <p:cNvPr id="14347" name="TekstniOkvir 8"/>
          <p:cNvSpPr txBox="1">
            <a:spLocks noChangeArrowheads="1"/>
          </p:cNvSpPr>
          <p:nvPr/>
        </p:nvSpPr>
        <p:spPr bwMode="auto">
          <a:xfrm>
            <a:off x="2178981" y="3593268"/>
            <a:ext cx="67167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</a:t>
            </a:r>
            <a:r>
              <a:rPr lang="hr-HR" altLang="sr-Latn-RS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portaš/sportašica</a:t>
            </a:r>
            <a:endParaRPr lang="hr-HR" altLang="sr-Latn-RS" sz="4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7007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FF0000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1339713" y="2295762"/>
            <a:ext cx="571494" cy="761992"/>
          </a:xfrm>
          <a:prstGeom prst="rect">
            <a:avLst/>
          </a:prstGeom>
          <a:noFill/>
        </p:spPr>
      </p:pic>
      <p:pic>
        <p:nvPicPr>
          <p:cNvPr id="15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FF0000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1297692" y="3578230"/>
            <a:ext cx="571494" cy="761992"/>
          </a:xfrm>
          <a:prstGeom prst="rect">
            <a:avLst/>
          </a:prstGeom>
          <a:noFill/>
        </p:spPr>
      </p:pic>
      <p:pic>
        <p:nvPicPr>
          <p:cNvPr id="14340" name="Picture 3" descr="C:\Documents and Settings\Sandra &amp; Irena\Desktop\slike za učiteljice i 2., 3. i 4. razred\smailić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55" y="4894217"/>
            <a:ext cx="571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076594" y="4894217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c)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116834" y="2305720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a)</a:t>
            </a:r>
          </a:p>
        </p:txBody>
      </p:sp>
      <p:sp>
        <p:nvSpPr>
          <p:cNvPr id="14343" name="TekstniOkvir 1"/>
          <p:cNvSpPr txBox="1">
            <a:spLocks noChangeArrowheads="1"/>
          </p:cNvSpPr>
          <p:nvPr/>
        </p:nvSpPr>
        <p:spPr bwMode="auto">
          <a:xfrm>
            <a:off x="692331" y="286791"/>
            <a:ext cx="10775950" cy="1323439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4000" b="1" dirty="0" smtClean="0">
                <a:cs typeface="Arial" panose="020B0604020202020204" pitchFamily="34" charset="0"/>
              </a:rPr>
              <a:t>PROSTORIJA U KOJOJ UČENICI PROVODE NAJVIŠE VREMENA U ŠKOLI JE:</a:t>
            </a:r>
            <a:endParaRPr lang="hr-HR" altLang="sr-Latn-RS" sz="2000" dirty="0">
              <a:cs typeface="Arial" panose="020B0604020202020204" pitchFamily="34" charset="0"/>
            </a:endParaRPr>
          </a:p>
        </p:txBody>
      </p:sp>
      <p:sp>
        <p:nvSpPr>
          <p:cNvPr id="14344" name="TekstniOkvir 8"/>
          <p:cNvSpPr txBox="1">
            <a:spLocks noChangeArrowheads="1"/>
          </p:cNvSpPr>
          <p:nvPr/>
        </p:nvSpPr>
        <p:spPr bwMode="auto">
          <a:xfrm>
            <a:off x="2178981" y="2295762"/>
            <a:ext cx="356867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hodnik</a:t>
            </a:r>
            <a:endParaRPr lang="hr-HR" altLang="sr-Latn-RS" sz="4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4345" name="TekstniOkvir 10"/>
          <p:cNvSpPr txBox="1">
            <a:spLocks noChangeArrowheads="1"/>
          </p:cNvSpPr>
          <p:nvPr/>
        </p:nvSpPr>
        <p:spPr bwMode="auto">
          <a:xfrm>
            <a:off x="2178981" y="4933904"/>
            <a:ext cx="469208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učionica</a:t>
            </a:r>
            <a:endParaRPr lang="hr-HR" altLang="sr-Latn-RS" sz="4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47670" y="3549611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b)</a:t>
            </a:r>
          </a:p>
        </p:txBody>
      </p:sp>
      <p:sp>
        <p:nvSpPr>
          <p:cNvPr id="14347" name="TekstniOkvir 8"/>
          <p:cNvSpPr txBox="1">
            <a:spLocks noChangeArrowheads="1"/>
          </p:cNvSpPr>
          <p:nvPr/>
        </p:nvSpPr>
        <p:spPr bwMode="auto">
          <a:xfrm>
            <a:off x="2178981" y="3593268"/>
            <a:ext cx="67167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zahod</a:t>
            </a:r>
            <a:endParaRPr lang="hr-HR" altLang="sr-Latn-RS" sz="4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690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FF0000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1339713" y="2295762"/>
            <a:ext cx="571494" cy="761992"/>
          </a:xfrm>
          <a:prstGeom prst="rect">
            <a:avLst/>
          </a:prstGeom>
          <a:noFill/>
        </p:spPr>
      </p:pic>
      <p:pic>
        <p:nvPicPr>
          <p:cNvPr id="15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FF0000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1297692" y="3578230"/>
            <a:ext cx="571494" cy="761992"/>
          </a:xfrm>
          <a:prstGeom prst="rect">
            <a:avLst/>
          </a:prstGeom>
          <a:noFill/>
        </p:spPr>
      </p:pic>
      <p:pic>
        <p:nvPicPr>
          <p:cNvPr id="14340" name="Picture 3" descr="C:\Documents and Settings\Sandra &amp; Irena\Desktop\slike za učiteljice i 2., 3. i 4. razred\smailić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55" y="4894217"/>
            <a:ext cx="571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116836" y="4846592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c)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062721" y="2295762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a)</a:t>
            </a:r>
          </a:p>
        </p:txBody>
      </p:sp>
      <p:sp>
        <p:nvSpPr>
          <p:cNvPr id="14343" name="TekstniOkvir 1"/>
          <p:cNvSpPr txBox="1">
            <a:spLocks noChangeArrowheads="1"/>
          </p:cNvSpPr>
          <p:nvPr/>
        </p:nvSpPr>
        <p:spPr bwMode="auto">
          <a:xfrm>
            <a:off x="248194" y="412387"/>
            <a:ext cx="11604172" cy="1323439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4000" b="1" dirty="0" smtClean="0">
                <a:cs typeface="Arial" panose="020B0604020202020204" pitchFamily="34" charset="0"/>
              </a:rPr>
              <a:t>PROSTORIJA U KOJOJ SE POSUĐUJU KNJIGE:</a:t>
            </a:r>
            <a:endParaRPr lang="hr-HR" altLang="sr-Latn-RS" sz="2000" dirty="0">
              <a:cs typeface="Arial" panose="020B0604020202020204" pitchFamily="34" charset="0"/>
            </a:endParaRPr>
          </a:p>
        </p:txBody>
      </p:sp>
      <p:sp>
        <p:nvSpPr>
          <p:cNvPr id="14344" name="TekstniOkvir 8"/>
          <p:cNvSpPr txBox="1">
            <a:spLocks noChangeArrowheads="1"/>
          </p:cNvSpPr>
          <p:nvPr/>
        </p:nvSpPr>
        <p:spPr bwMode="auto">
          <a:xfrm>
            <a:off x="2178981" y="2295762"/>
            <a:ext cx="356867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ured</a:t>
            </a:r>
            <a:endParaRPr lang="hr-HR" altLang="sr-Latn-RS" sz="4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4345" name="TekstniOkvir 10"/>
          <p:cNvSpPr txBox="1">
            <a:spLocks noChangeArrowheads="1"/>
          </p:cNvSpPr>
          <p:nvPr/>
        </p:nvSpPr>
        <p:spPr bwMode="auto">
          <a:xfrm>
            <a:off x="2178981" y="3537005"/>
            <a:ext cx="469208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kuhinja</a:t>
            </a:r>
            <a:endParaRPr lang="hr-HR" altLang="sr-Latn-RS" sz="4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16834" y="3537005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b)</a:t>
            </a:r>
          </a:p>
        </p:txBody>
      </p:sp>
      <p:sp>
        <p:nvSpPr>
          <p:cNvPr id="14347" name="TekstniOkvir 8"/>
          <p:cNvSpPr txBox="1">
            <a:spLocks noChangeArrowheads="1"/>
          </p:cNvSpPr>
          <p:nvPr/>
        </p:nvSpPr>
        <p:spPr bwMode="auto">
          <a:xfrm>
            <a:off x="2178981" y="4876801"/>
            <a:ext cx="2811031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knjižnica</a:t>
            </a:r>
            <a:endParaRPr lang="hr-HR" altLang="sr-Latn-RS" sz="4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6019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FF0000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1339713" y="2295762"/>
            <a:ext cx="571494" cy="761992"/>
          </a:xfrm>
          <a:prstGeom prst="rect">
            <a:avLst/>
          </a:prstGeom>
          <a:noFill/>
        </p:spPr>
      </p:pic>
      <p:pic>
        <p:nvPicPr>
          <p:cNvPr id="15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FF0000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1297692" y="3578230"/>
            <a:ext cx="571494" cy="761992"/>
          </a:xfrm>
          <a:prstGeom prst="rect">
            <a:avLst/>
          </a:prstGeom>
          <a:noFill/>
        </p:spPr>
      </p:pic>
      <p:pic>
        <p:nvPicPr>
          <p:cNvPr id="14340" name="Picture 3" descr="C:\Documents and Settings\Sandra &amp; Irena\Desktop\slike za učiteljice i 2., 3. i 4. razred\smailić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55" y="4894217"/>
            <a:ext cx="571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116835" y="4894217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c)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116835" y="2287817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a)</a:t>
            </a:r>
          </a:p>
        </p:txBody>
      </p:sp>
      <p:sp>
        <p:nvSpPr>
          <p:cNvPr id="14343" name="TekstniOkvir 1"/>
          <p:cNvSpPr txBox="1">
            <a:spLocks noChangeArrowheads="1"/>
          </p:cNvSpPr>
          <p:nvPr/>
        </p:nvSpPr>
        <p:spPr bwMode="auto">
          <a:xfrm>
            <a:off x="692331" y="286791"/>
            <a:ext cx="10775950" cy="1323439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4000" b="1" dirty="0" smtClean="0">
                <a:cs typeface="Arial" panose="020B0604020202020204" pitchFamily="34" charset="0"/>
              </a:rPr>
              <a:t>OSOBE KOJE SE BRINU O UREDNOSTI ŠKOLE SU:</a:t>
            </a:r>
            <a:endParaRPr lang="hr-HR" altLang="sr-Latn-RS" sz="2000" dirty="0">
              <a:cs typeface="Arial" panose="020B0604020202020204" pitchFamily="34" charset="0"/>
            </a:endParaRPr>
          </a:p>
        </p:txBody>
      </p:sp>
      <p:sp>
        <p:nvSpPr>
          <p:cNvPr id="14344" name="TekstniOkvir 8"/>
          <p:cNvSpPr txBox="1">
            <a:spLocks noChangeArrowheads="1"/>
          </p:cNvSpPr>
          <p:nvPr/>
        </p:nvSpPr>
        <p:spPr bwMode="auto">
          <a:xfrm>
            <a:off x="2178981" y="2295762"/>
            <a:ext cx="356867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kuharice</a:t>
            </a:r>
            <a:endParaRPr lang="hr-HR" altLang="sr-Latn-RS" sz="4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4345" name="TekstniOkvir 10"/>
          <p:cNvSpPr txBox="1">
            <a:spLocks noChangeArrowheads="1"/>
          </p:cNvSpPr>
          <p:nvPr/>
        </p:nvSpPr>
        <p:spPr bwMode="auto">
          <a:xfrm>
            <a:off x="2178981" y="4933904"/>
            <a:ext cx="356867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spremačice</a:t>
            </a:r>
            <a:endParaRPr lang="hr-HR" altLang="sr-Latn-RS" sz="4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16836" y="3587307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b)</a:t>
            </a:r>
          </a:p>
        </p:txBody>
      </p:sp>
      <p:sp>
        <p:nvSpPr>
          <p:cNvPr id="14347" name="TekstniOkvir 8"/>
          <p:cNvSpPr txBox="1">
            <a:spLocks noChangeArrowheads="1"/>
          </p:cNvSpPr>
          <p:nvPr/>
        </p:nvSpPr>
        <p:spPr bwMode="auto">
          <a:xfrm>
            <a:off x="2178981" y="3593268"/>
            <a:ext cx="25367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učiteljice</a:t>
            </a:r>
            <a:endParaRPr lang="hr-HR" altLang="sr-Latn-RS" sz="4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3370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FF0000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1339713" y="2295762"/>
            <a:ext cx="571494" cy="761992"/>
          </a:xfrm>
          <a:prstGeom prst="rect">
            <a:avLst/>
          </a:prstGeom>
          <a:noFill/>
        </p:spPr>
      </p:pic>
      <p:pic>
        <p:nvPicPr>
          <p:cNvPr id="15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FF0000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1266856" y="5026685"/>
            <a:ext cx="571494" cy="761992"/>
          </a:xfrm>
          <a:prstGeom prst="rect">
            <a:avLst/>
          </a:prstGeom>
          <a:noFill/>
        </p:spPr>
      </p:pic>
      <p:pic>
        <p:nvPicPr>
          <p:cNvPr id="14340" name="Picture 3" descr="C:\Documents and Settings\Sandra &amp; Irena\Desktop\slike za učiteljice i 2., 3. i 4. razred\smailić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686" y="3718873"/>
            <a:ext cx="571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103732" y="5054679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c)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116835" y="2287817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a)</a:t>
            </a:r>
          </a:p>
        </p:txBody>
      </p:sp>
      <p:sp>
        <p:nvSpPr>
          <p:cNvPr id="14343" name="TekstniOkvir 1"/>
          <p:cNvSpPr txBox="1">
            <a:spLocks noChangeArrowheads="1"/>
          </p:cNvSpPr>
          <p:nvPr/>
        </p:nvSpPr>
        <p:spPr bwMode="auto">
          <a:xfrm>
            <a:off x="692331" y="286791"/>
            <a:ext cx="10775950" cy="1323439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4000" b="1" dirty="0" smtClean="0">
                <a:cs typeface="Arial" panose="020B0604020202020204" pitchFamily="34" charset="0"/>
              </a:rPr>
              <a:t>PROMETNICA KOJA PROLAZI KROZ NASELJE ZOVE SE:</a:t>
            </a:r>
            <a:endParaRPr lang="hr-HR" altLang="sr-Latn-RS" sz="2000" dirty="0">
              <a:cs typeface="Arial" panose="020B0604020202020204" pitchFamily="34" charset="0"/>
            </a:endParaRPr>
          </a:p>
        </p:txBody>
      </p:sp>
      <p:sp>
        <p:nvSpPr>
          <p:cNvPr id="14344" name="TekstniOkvir 8"/>
          <p:cNvSpPr txBox="1">
            <a:spLocks noChangeArrowheads="1"/>
          </p:cNvSpPr>
          <p:nvPr/>
        </p:nvSpPr>
        <p:spPr bwMode="auto">
          <a:xfrm>
            <a:off x="2178981" y="2295762"/>
            <a:ext cx="356867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cesta</a:t>
            </a:r>
            <a:endParaRPr lang="hr-HR" altLang="sr-Latn-RS" sz="4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4345" name="TekstniOkvir 10"/>
          <p:cNvSpPr txBox="1">
            <a:spLocks noChangeArrowheads="1"/>
          </p:cNvSpPr>
          <p:nvPr/>
        </p:nvSpPr>
        <p:spPr bwMode="auto">
          <a:xfrm>
            <a:off x="2274119" y="5054679"/>
            <a:ext cx="21840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staza</a:t>
            </a:r>
            <a:endParaRPr lang="hr-HR" altLang="sr-Latn-RS" sz="4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03733" y="3671248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b)</a:t>
            </a:r>
          </a:p>
        </p:txBody>
      </p:sp>
      <p:sp>
        <p:nvSpPr>
          <p:cNvPr id="14347" name="TekstniOkvir 8"/>
          <p:cNvSpPr txBox="1">
            <a:spLocks noChangeArrowheads="1"/>
          </p:cNvSpPr>
          <p:nvPr/>
        </p:nvSpPr>
        <p:spPr bwMode="auto">
          <a:xfrm>
            <a:off x="2274119" y="3616702"/>
            <a:ext cx="25367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ulica</a:t>
            </a:r>
            <a:endParaRPr lang="hr-HR" altLang="sr-Latn-RS" sz="4400" dirty="0">
              <a:latin typeface="Trebuchet MS" panose="020B06030202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151" y="3865641"/>
            <a:ext cx="3151187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36543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FF0000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1339713" y="3624151"/>
            <a:ext cx="571494" cy="761992"/>
          </a:xfrm>
          <a:prstGeom prst="rect">
            <a:avLst/>
          </a:prstGeom>
          <a:noFill/>
        </p:spPr>
      </p:pic>
      <p:pic>
        <p:nvPicPr>
          <p:cNvPr id="15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FF0000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1266856" y="5026685"/>
            <a:ext cx="571494" cy="761992"/>
          </a:xfrm>
          <a:prstGeom prst="rect">
            <a:avLst/>
          </a:prstGeom>
          <a:noFill/>
        </p:spPr>
      </p:pic>
      <p:pic>
        <p:nvPicPr>
          <p:cNvPr id="14340" name="Picture 3" descr="C:\Documents and Settings\Sandra &amp; Irena\Desktop\slike za učiteljice i 2., 3. i 4. razred\smailić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56" y="2190788"/>
            <a:ext cx="571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103732" y="5054679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c)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116834" y="2239739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a)</a:t>
            </a:r>
          </a:p>
        </p:txBody>
      </p:sp>
      <p:sp>
        <p:nvSpPr>
          <p:cNvPr id="14343" name="TekstniOkvir 1"/>
          <p:cNvSpPr txBox="1">
            <a:spLocks noChangeArrowheads="1"/>
          </p:cNvSpPr>
          <p:nvPr/>
        </p:nvSpPr>
        <p:spPr bwMode="auto">
          <a:xfrm>
            <a:off x="2274119" y="837618"/>
            <a:ext cx="7752066" cy="1323439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4000" b="1" dirty="0" smtClean="0">
                <a:cs typeface="Arial" panose="020B0604020202020204" pitchFamily="34" charset="0"/>
              </a:rPr>
              <a:t>UREĐAJ KOJI UPRAVLJA </a:t>
            </a:r>
          </a:p>
          <a:p>
            <a:pPr algn="ctr" eaLnBrk="1" hangingPunct="1"/>
            <a:r>
              <a:rPr lang="hr-HR" altLang="sr-Latn-RS" sz="4000" b="1" dirty="0" smtClean="0">
                <a:cs typeface="Arial" panose="020B0604020202020204" pitchFamily="34" charset="0"/>
              </a:rPr>
              <a:t>PROMETOM JE:</a:t>
            </a:r>
            <a:endParaRPr lang="hr-HR" altLang="sr-Latn-RS" sz="2000" dirty="0">
              <a:cs typeface="Arial" panose="020B0604020202020204" pitchFamily="34" charset="0"/>
            </a:endParaRPr>
          </a:p>
        </p:txBody>
      </p:sp>
      <p:sp>
        <p:nvSpPr>
          <p:cNvPr id="14344" name="TekstniOkvir 8"/>
          <p:cNvSpPr txBox="1">
            <a:spLocks noChangeArrowheads="1"/>
          </p:cNvSpPr>
          <p:nvPr/>
        </p:nvSpPr>
        <p:spPr bwMode="auto">
          <a:xfrm>
            <a:off x="2178981" y="2295762"/>
            <a:ext cx="356867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semafor</a:t>
            </a:r>
            <a:endParaRPr lang="hr-HR" altLang="sr-Latn-RS" sz="4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4345" name="TekstniOkvir 10"/>
          <p:cNvSpPr txBox="1">
            <a:spLocks noChangeArrowheads="1"/>
          </p:cNvSpPr>
          <p:nvPr/>
        </p:nvSpPr>
        <p:spPr bwMode="auto">
          <a:xfrm>
            <a:off x="2274119" y="5054679"/>
            <a:ext cx="313390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prometnik</a:t>
            </a:r>
            <a:endParaRPr lang="hr-HR" altLang="sr-Latn-RS" sz="4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03731" y="3616702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b)</a:t>
            </a:r>
          </a:p>
        </p:txBody>
      </p:sp>
      <p:sp>
        <p:nvSpPr>
          <p:cNvPr id="14347" name="TekstniOkvir 8"/>
          <p:cNvSpPr txBox="1">
            <a:spLocks noChangeArrowheads="1"/>
          </p:cNvSpPr>
          <p:nvPr/>
        </p:nvSpPr>
        <p:spPr bwMode="auto">
          <a:xfrm>
            <a:off x="2274119" y="3616702"/>
            <a:ext cx="25367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zebra</a:t>
            </a:r>
            <a:endParaRPr lang="hr-HR" altLang="sr-Latn-RS" sz="4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1279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FF0000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1425094" y="2303211"/>
            <a:ext cx="571494" cy="761992"/>
          </a:xfrm>
          <a:prstGeom prst="rect">
            <a:avLst/>
          </a:prstGeom>
          <a:noFill/>
        </p:spPr>
      </p:pic>
      <p:pic>
        <p:nvPicPr>
          <p:cNvPr id="15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FF0000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1266856" y="5026685"/>
            <a:ext cx="571494" cy="761992"/>
          </a:xfrm>
          <a:prstGeom prst="rect">
            <a:avLst/>
          </a:prstGeom>
          <a:noFill/>
        </p:spPr>
      </p:pic>
      <p:pic>
        <p:nvPicPr>
          <p:cNvPr id="14340" name="Picture 3" descr="C:\Documents and Settings\Sandra &amp; Irena\Desktop\slike za učiteljice i 2., 3. i 4. razred\smailić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094" y="3635065"/>
            <a:ext cx="571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263818" y="5054679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c)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216247" y="2230998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a)</a:t>
            </a:r>
          </a:p>
        </p:txBody>
      </p:sp>
      <p:sp>
        <p:nvSpPr>
          <p:cNvPr id="14343" name="TekstniOkvir 1"/>
          <p:cNvSpPr txBox="1">
            <a:spLocks noChangeArrowheads="1"/>
          </p:cNvSpPr>
          <p:nvPr/>
        </p:nvSpPr>
        <p:spPr bwMode="auto">
          <a:xfrm>
            <a:off x="2399133" y="755715"/>
            <a:ext cx="7627210" cy="1323439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4000" b="1" dirty="0" smtClean="0">
                <a:cs typeface="Arial" panose="020B0604020202020204" pitchFamily="34" charset="0"/>
              </a:rPr>
              <a:t>PJEŠAČKI PRIJELAZ </a:t>
            </a:r>
          </a:p>
          <a:p>
            <a:pPr algn="ctr" eaLnBrk="1" hangingPunct="1"/>
            <a:r>
              <a:rPr lang="hr-HR" altLang="sr-Latn-RS" sz="4000" b="1" dirty="0" smtClean="0">
                <a:cs typeface="Arial" panose="020B0604020202020204" pitchFamily="34" charset="0"/>
              </a:rPr>
              <a:t>KRAĆE NAZIVAMO:</a:t>
            </a:r>
            <a:endParaRPr lang="hr-HR" altLang="sr-Latn-RS" sz="2000" dirty="0">
              <a:cs typeface="Arial" panose="020B0604020202020204" pitchFamily="34" charset="0"/>
            </a:endParaRPr>
          </a:p>
        </p:txBody>
      </p:sp>
      <p:sp>
        <p:nvSpPr>
          <p:cNvPr id="14344" name="TekstniOkvir 8"/>
          <p:cNvSpPr txBox="1">
            <a:spLocks noChangeArrowheads="1"/>
          </p:cNvSpPr>
          <p:nvPr/>
        </p:nvSpPr>
        <p:spPr bwMode="auto">
          <a:xfrm>
            <a:off x="2178981" y="2295762"/>
            <a:ext cx="356867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staza</a:t>
            </a:r>
            <a:endParaRPr lang="hr-HR" altLang="sr-Latn-RS" sz="4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4345" name="TekstniOkvir 10"/>
          <p:cNvSpPr txBox="1">
            <a:spLocks noChangeArrowheads="1"/>
          </p:cNvSpPr>
          <p:nvPr/>
        </p:nvSpPr>
        <p:spPr bwMode="auto">
          <a:xfrm>
            <a:off x="2274119" y="5054679"/>
            <a:ext cx="313390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pločnik</a:t>
            </a:r>
            <a:endParaRPr lang="hr-HR" altLang="sr-Latn-RS" sz="4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56678" y="3587440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b)</a:t>
            </a:r>
          </a:p>
        </p:txBody>
      </p:sp>
      <p:sp>
        <p:nvSpPr>
          <p:cNvPr id="14347" name="TekstniOkvir 8"/>
          <p:cNvSpPr txBox="1">
            <a:spLocks noChangeArrowheads="1"/>
          </p:cNvSpPr>
          <p:nvPr/>
        </p:nvSpPr>
        <p:spPr bwMode="auto">
          <a:xfrm>
            <a:off x="2274119" y="3616702"/>
            <a:ext cx="25367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zebra</a:t>
            </a:r>
            <a:endParaRPr lang="hr-HR" altLang="sr-Latn-RS" sz="4400" dirty="0">
              <a:latin typeface="Trebuchet MS" panose="020B06030202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259" y="3837647"/>
            <a:ext cx="3151187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20168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FF0000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1339713" y="3624151"/>
            <a:ext cx="571494" cy="761992"/>
          </a:xfrm>
          <a:prstGeom prst="rect">
            <a:avLst/>
          </a:prstGeom>
          <a:noFill/>
        </p:spPr>
      </p:pic>
      <p:pic>
        <p:nvPicPr>
          <p:cNvPr id="15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FF0000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1372528" y="2364381"/>
            <a:ext cx="571494" cy="761992"/>
          </a:xfrm>
          <a:prstGeom prst="rect">
            <a:avLst/>
          </a:prstGeom>
          <a:noFill/>
        </p:spPr>
      </p:pic>
      <p:pic>
        <p:nvPicPr>
          <p:cNvPr id="14340" name="Picture 3" descr="C:\Documents and Settings\Sandra &amp; Irena\Desktop\slike za učiteljice i 2., 3. i 4. razred\smailić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560" y="5026677"/>
            <a:ext cx="571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141541" y="5010774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c)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141541" y="2334552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a)</a:t>
            </a:r>
          </a:p>
        </p:txBody>
      </p:sp>
      <p:sp>
        <p:nvSpPr>
          <p:cNvPr id="14343" name="TekstniOkvir 1"/>
          <p:cNvSpPr txBox="1">
            <a:spLocks noChangeArrowheads="1"/>
          </p:cNvSpPr>
          <p:nvPr/>
        </p:nvSpPr>
        <p:spPr bwMode="auto">
          <a:xfrm>
            <a:off x="1863060" y="814331"/>
            <a:ext cx="8347165" cy="1323439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4000" b="1" dirty="0" smtClean="0">
                <a:cs typeface="Arial" panose="020B0604020202020204" pitchFamily="34" charset="0"/>
              </a:rPr>
              <a:t>BOJE NA SEMAFORU </a:t>
            </a:r>
          </a:p>
          <a:p>
            <a:pPr algn="ctr" eaLnBrk="1" hangingPunct="1"/>
            <a:r>
              <a:rPr lang="hr-HR" altLang="sr-Latn-RS" sz="4000" b="1" dirty="0" smtClean="0">
                <a:cs typeface="Arial" panose="020B0604020202020204" pitchFamily="34" charset="0"/>
              </a:rPr>
              <a:t>SU POREDANE OVAKO:</a:t>
            </a:r>
            <a:endParaRPr lang="hr-HR" altLang="sr-Latn-RS" sz="2000" dirty="0">
              <a:cs typeface="Arial" panose="020B0604020202020204" pitchFamily="34" charset="0"/>
            </a:endParaRPr>
          </a:p>
        </p:txBody>
      </p:sp>
      <p:sp>
        <p:nvSpPr>
          <p:cNvPr id="14344" name="TekstniOkvir 8"/>
          <p:cNvSpPr txBox="1">
            <a:spLocks noChangeArrowheads="1"/>
          </p:cNvSpPr>
          <p:nvPr/>
        </p:nvSpPr>
        <p:spPr bwMode="auto">
          <a:xfrm>
            <a:off x="2178980" y="2295762"/>
            <a:ext cx="658619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crvena-zelena-žuta</a:t>
            </a:r>
            <a:endParaRPr lang="hr-HR" altLang="sr-Latn-RS" sz="4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4345" name="TekstniOkvir 10"/>
          <p:cNvSpPr txBox="1">
            <a:spLocks noChangeArrowheads="1"/>
          </p:cNvSpPr>
          <p:nvPr/>
        </p:nvSpPr>
        <p:spPr bwMode="auto">
          <a:xfrm>
            <a:off x="2274118" y="5054679"/>
            <a:ext cx="549828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</a:t>
            </a:r>
            <a:r>
              <a:rPr lang="hr-HR" altLang="sr-Latn-RS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rvena-žuta-zelena</a:t>
            </a:r>
            <a:endParaRPr lang="hr-HR" altLang="sr-Latn-RS" sz="4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41541" y="3674427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b)</a:t>
            </a:r>
          </a:p>
        </p:txBody>
      </p:sp>
      <p:sp>
        <p:nvSpPr>
          <p:cNvPr id="14347" name="TekstniOkvir 8"/>
          <p:cNvSpPr txBox="1">
            <a:spLocks noChangeArrowheads="1"/>
          </p:cNvSpPr>
          <p:nvPr/>
        </p:nvSpPr>
        <p:spPr bwMode="auto">
          <a:xfrm>
            <a:off x="2274119" y="3616702"/>
            <a:ext cx="587710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ž</a:t>
            </a:r>
            <a:r>
              <a:rPr lang="hr-HR" altLang="sr-Latn-RS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uta-zelena-crvena</a:t>
            </a:r>
            <a:endParaRPr lang="hr-HR" altLang="sr-Latn-RS" sz="4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4402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FF0000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3243860" y="4847310"/>
            <a:ext cx="571494" cy="761992"/>
          </a:xfrm>
          <a:prstGeom prst="rect">
            <a:avLst/>
          </a:prstGeom>
          <a:noFill/>
        </p:spPr>
      </p:pic>
      <p:pic>
        <p:nvPicPr>
          <p:cNvPr id="15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FF0000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3299225" y="2385033"/>
            <a:ext cx="571494" cy="761992"/>
          </a:xfrm>
          <a:prstGeom prst="rect">
            <a:avLst/>
          </a:prstGeom>
          <a:noFill/>
        </p:spPr>
      </p:pic>
      <p:pic>
        <p:nvPicPr>
          <p:cNvPr id="13316" name="Picture 3" descr="C:\Documents and Settings\Sandra &amp; Irena\Desktop\slike za učiteljice i 2., 3. i 4. razred\smailić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3" y="3689350"/>
            <a:ext cx="571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094039" y="4789488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c)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094039" y="2317750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a)</a:t>
            </a:r>
          </a:p>
        </p:txBody>
      </p:sp>
      <p:sp>
        <p:nvSpPr>
          <p:cNvPr id="13319" name="TekstniOkvir 1"/>
          <p:cNvSpPr txBox="1">
            <a:spLocks noChangeArrowheads="1"/>
          </p:cNvSpPr>
          <p:nvPr/>
        </p:nvSpPr>
        <p:spPr bwMode="auto">
          <a:xfrm>
            <a:off x="1685109" y="443866"/>
            <a:ext cx="8906375" cy="707886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4000" b="1" dirty="0">
                <a:cs typeface="Arial" panose="020B0604020202020204" pitchFamily="34" charset="0"/>
              </a:rPr>
              <a:t>Koja je rečenica pravilno napisana? </a:t>
            </a:r>
            <a:endParaRPr lang="hr-HR" altLang="sr-Latn-RS" sz="2000" dirty="0">
              <a:cs typeface="Arial" panose="020B0604020202020204" pitchFamily="34" charset="0"/>
            </a:endParaRPr>
          </a:p>
        </p:txBody>
      </p:sp>
      <p:sp>
        <p:nvSpPr>
          <p:cNvPr id="13320" name="TekstniOkvir 8"/>
          <p:cNvSpPr txBox="1">
            <a:spLocks noChangeArrowheads="1"/>
          </p:cNvSpPr>
          <p:nvPr/>
        </p:nvSpPr>
        <p:spPr bwMode="auto">
          <a:xfrm>
            <a:off x="4059238" y="2389189"/>
            <a:ext cx="55181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ti si moja sreća!</a:t>
            </a:r>
          </a:p>
        </p:txBody>
      </p:sp>
      <p:sp>
        <p:nvSpPr>
          <p:cNvPr id="13321" name="TekstniOkvir 10"/>
          <p:cNvSpPr txBox="1">
            <a:spLocks noChangeArrowheads="1"/>
          </p:cNvSpPr>
          <p:nvPr/>
        </p:nvSpPr>
        <p:spPr bwMode="auto">
          <a:xfrm>
            <a:off x="4059239" y="4876800"/>
            <a:ext cx="54498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Ti si moja sreča!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94039" y="3644900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b)</a:t>
            </a:r>
          </a:p>
        </p:txBody>
      </p:sp>
      <p:sp>
        <p:nvSpPr>
          <p:cNvPr id="13323" name="TekstniOkvir 8"/>
          <p:cNvSpPr txBox="1">
            <a:spLocks noChangeArrowheads="1"/>
          </p:cNvSpPr>
          <p:nvPr/>
        </p:nvSpPr>
        <p:spPr bwMode="auto">
          <a:xfrm>
            <a:off x="4059239" y="3617914"/>
            <a:ext cx="57038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Ti si moja sreća!</a:t>
            </a:r>
          </a:p>
        </p:txBody>
      </p:sp>
    </p:spTree>
    <p:extLst>
      <p:ext uri="{BB962C8B-B14F-4D97-AF65-F5344CB8AC3E}">
        <p14:creationId xmlns:p14="http://schemas.microsoft.com/office/powerpoint/2010/main" val="21989809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FF0000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1339713" y="3624151"/>
            <a:ext cx="571494" cy="761992"/>
          </a:xfrm>
          <a:prstGeom prst="rect">
            <a:avLst/>
          </a:prstGeom>
          <a:noFill/>
        </p:spPr>
      </p:pic>
      <p:pic>
        <p:nvPicPr>
          <p:cNvPr id="15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FF0000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1372528" y="2364381"/>
            <a:ext cx="571494" cy="761992"/>
          </a:xfrm>
          <a:prstGeom prst="rect">
            <a:avLst/>
          </a:prstGeom>
          <a:noFill/>
        </p:spPr>
      </p:pic>
      <p:pic>
        <p:nvPicPr>
          <p:cNvPr id="14340" name="Picture 3" descr="C:\Documents and Settings\Sandra &amp; Irena\Desktop\slike za učiteljice i 2., 3. i 4. razred\smailić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560" y="5026677"/>
            <a:ext cx="571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141541" y="5010774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c)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141541" y="2334552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a)</a:t>
            </a:r>
          </a:p>
        </p:txBody>
      </p:sp>
      <p:sp>
        <p:nvSpPr>
          <p:cNvPr id="14343" name="TekstniOkvir 1"/>
          <p:cNvSpPr txBox="1">
            <a:spLocks noChangeArrowheads="1"/>
          </p:cNvSpPr>
          <p:nvPr/>
        </p:nvSpPr>
        <p:spPr bwMode="auto">
          <a:xfrm>
            <a:off x="2178980" y="870389"/>
            <a:ext cx="6981507" cy="1261884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3800" b="1" dirty="0" smtClean="0">
                <a:cs typeface="Arial" panose="020B0604020202020204" pitchFamily="34" charset="0"/>
              </a:rPr>
              <a:t>DIO ULICE KOJIM SE </a:t>
            </a:r>
          </a:p>
          <a:p>
            <a:pPr algn="ctr" eaLnBrk="1" hangingPunct="1"/>
            <a:r>
              <a:rPr lang="hr-HR" altLang="sr-Latn-RS" sz="3800" b="1" dirty="0" smtClean="0">
                <a:cs typeface="Arial" panose="020B0604020202020204" pitchFamily="34" charset="0"/>
              </a:rPr>
              <a:t>KREĆU PJEŠACI ZOVE SE:</a:t>
            </a:r>
            <a:endParaRPr lang="hr-HR" altLang="sr-Latn-RS" sz="3800" dirty="0">
              <a:cs typeface="Arial" panose="020B0604020202020204" pitchFamily="34" charset="0"/>
            </a:endParaRPr>
          </a:p>
        </p:txBody>
      </p:sp>
      <p:sp>
        <p:nvSpPr>
          <p:cNvPr id="14344" name="TekstniOkvir 8"/>
          <p:cNvSpPr txBox="1">
            <a:spLocks noChangeArrowheads="1"/>
          </p:cNvSpPr>
          <p:nvPr/>
        </p:nvSpPr>
        <p:spPr bwMode="auto">
          <a:xfrm>
            <a:off x="2178980" y="2295762"/>
            <a:ext cx="658619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kolnik</a:t>
            </a:r>
            <a:endParaRPr lang="hr-HR" altLang="sr-Latn-RS" sz="4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4345" name="TekstniOkvir 10"/>
          <p:cNvSpPr txBox="1">
            <a:spLocks noChangeArrowheads="1"/>
          </p:cNvSpPr>
          <p:nvPr/>
        </p:nvSpPr>
        <p:spPr bwMode="auto">
          <a:xfrm>
            <a:off x="2274118" y="5054679"/>
            <a:ext cx="549828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pločnik</a:t>
            </a:r>
            <a:endParaRPr lang="hr-HR" altLang="sr-Latn-RS" sz="4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41541" y="3674427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b)</a:t>
            </a:r>
          </a:p>
        </p:txBody>
      </p:sp>
      <p:sp>
        <p:nvSpPr>
          <p:cNvPr id="14347" name="TekstniOkvir 8"/>
          <p:cNvSpPr txBox="1">
            <a:spLocks noChangeArrowheads="1"/>
          </p:cNvSpPr>
          <p:nvPr/>
        </p:nvSpPr>
        <p:spPr bwMode="auto">
          <a:xfrm>
            <a:off x="2274119" y="3616702"/>
            <a:ext cx="587710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cesta</a:t>
            </a:r>
            <a:endParaRPr lang="hr-HR" altLang="sr-Latn-RS" sz="4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6911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FF0000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1425094" y="2303211"/>
            <a:ext cx="571494" cy="761992"/>
          </a:xfrm>
          <a:prstGeom prst="rect">
            <a:avLst/>
          </a:prstGeom>
          <a:noFill/>
        </p:spPr>
      </p:pic>
      <p:pic>
        <p:nvPicPr>
          <p:cNvPr id="15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FF0000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1266856" y="5026685"/>
            <a:ext cx="571494" cy="761992"/>
          </a:xfrm>
          <a:prstGeom prst="rect">
            <a:avLst/>
          </a:prstGeom>
          <a:noFill/>
        </p:spPr>
      </p:pic>
      <p:pic>
        <p:nvPicPr>
          <p:cNvPr id="14340" name="Picture 3" descr="C:\Documents and Settings\Sandra &amp; Irena\Desktop\slike za učiteljice i 2., 3. i 4. razred\smailić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094" y="3635065"/>
            <a:ext cx="571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263818" y="5054679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c)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216247" y="2272925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a)</a:t>
            </a:r>
          </a:p>
        </p:txBody>
      </p:sp>
      <p:sp>
        <p:nvSpPr>
          <p:cNvPr id="14343" name="TekstniOkvir 1"/>
          <p:cNvSpPr txBox="1">
            <a:spLocks noChangeArrowheads="1"/>
          </p:cNvSpPr>
          <p:nvPr/>
        </p:nvSpPr>
        <p:spPr bwMode="auto">
          <a:xfrm>
            <a:off x="2269512" y="767437"/>
            <a:ext cx="7608611" cy="1323439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4000" b="1" dirty="0" smtClean="0">
                <a:cs typeface="Arial" panose="020B0604020202020204" pitchFamily="34" charset="0"/>
              </a:rPr>
              <a:t>KUĆA ILI STAN POSTAJE</a:t>
            </a:r>
          </a:p>
          <a:p>
            <a:pPr algn="ctr" eaLnBrk="1" hangingPunct="1"/>
            <a:r>
              <a:rPr lang="hr-HR" altLang="sr-Latn-RS" sz="4000" b="1" dirty="0" smtClean="0">
                <a:cs typeface="Arial" panose="020B0604020202020204" pitchFamily="34" charset="0"/>
              </a:rPr>
              <a:t> DOM KADA JE U NJEMU:</a:t>
            </a:r>
            <a:endParaRPr lang="hr-HR" altLang="sr-Latn-RS" sz="2000" dirty="0">
              <a:cs typeface="Arial" panose="020B0604020202020204" pitchFamily="34" charset="0"/>
            </a:endParaRPr>
          </a:p>
        </p:txBody>
      </p:sp>
      <p:sp>
        <p:nvSpPr>
          <p:cNvPr id="14344" name="TekstniOkvir 8"/>
          <p:cNvSpPr txBox="1">
            <a:spLocks noChangeArrowheads="1"/>
          </p:cNvSpPr>
          <p:nvPr/>
        </p:nvSpPr>
        <p:spPr bwMode="auto">
          <a:xfrm>
            <a:off x="2178981" y="2295762"/>
            <a:ext cx="517540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</a:t>
            </a:r>
            <a:r>
              <a:rPr lang="hr-HR" altLang="sr-Latn-RS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uno prostorija</a:t>
            </a:r>
            <a:endParaRPr lang="hr-HR" altLang="sr-Latn-RS" sz="4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4345" name="TekstniOkvir 10"/>
          <p:cNvSpPr txBox="1">
            <a:spLocks noChangeArrowheads="1"/>
          </p:cNvSpPr>
          <p:nvPr/>
        </p:nvSpPr>
        <p:spPr bwMode="auto">
          <a:xfrm>
            <a:off x="2274119" y="5054679"/>
            <a:ext cx="508027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</a:t>
            </a:r>
            <a:r>
              <a:rPr lang="hr-HR" altLang="sr-Latn-RS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uno namještaja</a:t>
            </a:r>
            <a:endParaRPr lang="hr-HR" altLang="sr-Latn-RS" sz="4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63817" y="3616702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b)</a:t>
            </a:r>
          </a:p>
        </p:txBody>
      </p:sp>
      <p:sp>
        <p:nvSpPr>
          <p:cNvPr id="14347" name="TekstniOkvir 8"/>
          <p:cNvSpPr txBox="1">
            <a:spLocks noChangeArrowheads="1"/>
          </p:cNvSpPr>
          <p:nvPr/>
        </p:nvSpPr>
        <p:spPr bwMode="auto">
          <a:xfrm>
            <a:off x="2274119" y="3616702"/>
            <a:ext cx="508027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</a:t>
            </a:r>
            <a:r>
              <a:rPr lang="hr-HR" altLang="sr-Latn-RS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bitelj koja se voli</a:t>
            </a:r>
            <a:endParaRPr lang="hr-HR" altLang="sr-Latn-RS" sz="4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4626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FF0000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1339713" y="3624151"/>
            <a:ext cx="571494" cy="761992"/>
          </a:xfrm>
          <a:prstGeom prst="rect">
            <a:avLst/>
          </a:prstGeom>
          <a:noFill/>
        </p:spPr>
      </p:pic>
      <p:pic>
        <p:nvPicPr>
          <p:cNvPr id="15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FF0000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1266856" y="5026685"/>
            <a:ext cx="571494" cy="761992"/>
          </a:xfrm>
          <a:prstGeom prst="rect">
            <a:avLst/>
          </a:prstGeom>
          <a:noFill/>
        </p:spPr>
      </p:pic>
      <p:pic>
        <p:nvPicPr>
          <p:cNvPr id="14340" name="Picture 3" descr="C:\Documents and Settings\Sandra &amp; Irena\Desktop\slike za učiteljice i 2., 3. i 4. razred\smailić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56" y="2190788"/>
            <a:ext cx="571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103732" y="5054679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c)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078617" y="2190788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a)</a:t>
            </a:r>
          </a:p>
        </p:txBody>
      </p:sp>
      <p:sp>
        <p:nvSpPr>
          <p:cNvPr id="14343" name="TekstniOkvir 1"/>
          <p:cNvSpPr txBox="1">
            <a:spLocks noChangeArrowheads="1"/>
          </p:cNvSpPr>
          <p:nvPr/>
        </p:nvSpPr>
        <p:spPr bwMode="auto">
          <a:xfrm>
            <a:off x="2813537" y="286791"/>
            <a:ext cx="8654743" cy="1754326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3600" b="1" dirty="0" smtClean="0">
                <a:cs typeface="Arial" panose="020B0604020202020204" pitchFamily="34" charset="0"/>
              </a:rPr>
              <a:t>GLAZBENI INSTRUMENT KOJI SE </a:t>
            </a:r>
          </a:p>
          <a:p>
            <a:pPr algn="ctr" eaLnBrk="1" hangingPunct="1"/>
            <a:r>
              <a:rPr lang="hr-HR" altLang="sr-Latn-RS" sz="3600" b="1" dirty="0" smtClean="0">
                <a:cs typeface="Arial" panose="020B0604020202020204" pitchFamily="34" charset="0"/>
              </a:rPr>
              <a:t>DRŽI U RUCI I NA RAMENU, </a:t>
            </a:r>
          </a:p>
          <a:p>
            <a:pPr algn="ctr" eaLnBrk="1" hangingPunct="1"/>
            <a:r>
              <a:rPr lang="hr-HR" altLang="sr-Latn-RS" sz="3600" b="1" dirty="0" smtClean="0">
                <a:cs typeface="Arial" panose="020B0604020202020204" pitchFamily="34" charset="0"/>
              </a:rPr>
              <a:t>A SVIRA SE GUDALOM ZOVE SE:</a:t>
            </a:r>
            <a:endParaRPr lang="hr-HR" altLang="sr-Latn-RS" dirty="0">
              <a:cs typeface="Arial" panose="020B0604020202020204" pitchFamily="34" charset="0"/>
            </a:endParaRPr>
          </a:p>
        </p:txBody>
      </p:sp>
      <p:sp>
        <p:nvSpPr>
          <p:cNvPr id="14344" name="TekstniOkvir 8"/>
          <p:cNvSpPr txBox="1">
            <a:spLocks noChangeArrowheads="1"/>
          </p:cNvSpPr>
          <p:nvPr/>
        </p:nvSpPr>
        <p:spPr bwMode="auto">
          <a:xfrm>
            <a:off x="2178981" y="2295762"/>
            <a:ext cx="356867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violina</a:t>
            </a:r>
            <a:endParaRPr lang="hr-HR" altLang="sr-Latn-RS" sz="4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4345" name="TekstniOkvir 10"/>
          <p:cNvSpPr txBox="1">
            <a:spLocks noChangeArrowheads="1"/>
          </p:cNvSpPr>
          <p:nvPr/>
        </p:nvSpPr>
        <p:spPr bwMode="auto">
          <a:xfrm>
            <a:off x="2274119" y="5054679"/>
            <a:ext cx="313390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štapići</a:t>
            </a:r>
            <a:endParaRPr lang="hr-HR" altLang="sr-Latn-RS" sz="4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03731" y="3616702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b)</a:t>
            </a:r>
          </a:p>
        </p:txBody>
      </p:sp>
      <p:sp>
        <p:nvSpPr>
          <p:cNvPr id="14347" name="TekstniOkvir 8"/>
          <p:cNvSpPr txBox="1">
            <a:spLocks noChangeArrowheads="1"/>
          </p:cNvSpPr>
          <p:nvPr/>
        </p:nvSpPr>
        <p:spPr bwMode="auto">
          <a:xfrm>
            <a:off x="2274119" y="3616702"/>
            <a:ext cx="25367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klavir</a:t>
            </a:r>
            <a:endParaRPr lang="hr-HR" altLang="sr-Latn-RS" sz="4400" dirty="0">
              <a:latin typeface="Trebuchet MS" panose="020B0603020202020204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475" y="3837647"/>
            <a:ext cx="3151187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29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FF0000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1339713" y="3624151"/>
            <a:ext cx="571494" cy="761992"/>
          </a:xfrm>
          <a:prstGeom prst="rect">
            <a:avLst/>
          </a:prstGeom>
          <a:noFill/>
        </p:spPr>
      </p:pic>
      <p:pic>
        <p:nvPicPr>
          <p:cNvPr id="15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FF0000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1372528" y="2364381"/>
            <a:ext cx="571494" cy="761992"/>
          </a:xfrm>
          <a:prstGeom prst="rect">
            <a:avLst/>
          </a:prstGeom>
          <a:noFill/>
        </p:spPr>
      </p:pic>
      <p:pic>
        <p:nvPicPr>
          <p:cNvPr id="14340" name="Picture 3" descr="C:\Documents and Settings\Sandra &amp; Irena\Desktop\slike za učiteljice i 2., 3. i 4. razred\smailić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560" y="5026677"/>
            <a:ext cx="571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141541" y="5010774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c)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141541" y="2334552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a)</a:t>
            </a:r>
          </a:p>
        </p:txBody>
      </p:sp>
      <p:sp>
        <p:nvSpPr>
          <p:cNvPr id="14343" name="TekstniOkvir 1"/>
          <p:cNvSpPr txBox="1">
            <a:spLocks noChangeArrowheads="1"/>
          </p:cNvSpPr>
          <p:nvPr/>
        </p:nvSpPr>
        <p:spPr bwMode="auto">
          <a:xfrm>
            <a:off x="1577309" y="489000"/>
            <a:ext cx="9566365" cy="1261884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3800" b="1" dirty="0" smtClean="0">
                <a:cs typeface="Arial" panose="020B0604020202020204" pitchFamily="34" charset="0"/>
              </a:rPr>
              <a:t>SKUPINA GLAZBENIKA KOJI ZAJEDNO </a:t>
            </a:r>
          </a:p>
          <a:p>
            <a:pPr algn="ctr" eaLnBrk="1" hangingPunct="1"/>
            <a:r>
              <a:rPr lang="hr-HR" altLang="sr-Latn-RS" sz="3800" b="1" dirty="0" smtClean="0">
                <a:cs typeface="Arial" panose="020B0604020202020204" pitchFamily="34" charset="0"/>
              </a:rPr>
              <a:t>SVIRAJU NEKU SKLADBU ZOVE SE:</a:t>
            </a:r>
            <a:endParaRPr lang="hr-HR" altLang="sr-Latn-RS" sz="3800" dirty="0">
              <a:cs typeface="Arial" panose="020B0604020202020204" pitchFamily="34" charset="0"/>
            </a:endParaRPr>
          </a:p>
        </p:txBody>
      </p:sp>
      <p:sp>
        <p:nvSpPr>
          <p:cNvPr id="14344" name="TekstniOkvir 8"/>
          <p:cNvSpPr txBox="1">
            <a:spLocks noChangeArrowheads="1"/>
          </p:cNvSpPr>
          <p:nvPr/>
        </p:nvSpPr>
        <p:spPr bwMode="auto">
          <a:xfrm>
            <a:off x="2178981" y="2295762"/>
            <a:ext cx="239302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zbor</a:t>
            </a:r>
            <a:endParaRPr lang="hr-HR" altLang="sr-Latn-RS" sz="4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4345" name="TekstniOkvir 10"/>
          <p:cNvSpPr txBox="1">
            <a:spLocks noChangeArrowheads="1"/>
          </p:cNvSpPr>
          <p:nvPr/>
        </p:nvSpPr>
        <p:spPr bwMode="auto">
          <a:xfrm>
            <a:off x="2274118" y="5054679"/>
            <a:ext cx="549828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orkestar</a:t>
            </a:r>
            <a:endParaRPr lang="hr-HR" altLang="sr-Latn-RS" sz="4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41541" y="3674427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b)</a:t>
            </a:r>
          </a:p>
        </p:txBody>
      </p:sp>
      <p:sp>
        <p:nvSpPr>
          <p:cNvPr id="14347" name="TekstniOkvir 8"/>
          <p:cNvSpPr txBox="1">
            <a:spLocks noChangeArrowheads="1"/>
          </p:cNvSpPr>
          <p:nvPr/>
        </p:nvSpPr>
        <p:spPr bwMode="auto">
          <a:xfrm>
            <a:off x="2274119" y="3616702"/>
            <a:ext cx="587710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grupa</a:t>
            </a:r>
            <a:endParaRPr lang="hr-HR" altLang="sr-Latn-RS" sz="4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8063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FF0000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1339713" y="3624151"/>
            <a:ext cx="571494" cy="761992"/>
          </a:xfrm>
          <a:prstGeom prst="rect">
            <a:avLst/>
          </a:prstGeom>
          <a:noFill/>
        </p:spPr>
      </p:pic>
      <p:pic>
        <p:nvPicPr>
          <p:cNvPr id="15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FF0000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1403774" y="2359708"/>
            <a:ext cx="571494" cy="761992"/>
          </a:xfrm>
          <a:prstGeom prst="rect">
            <a:avLst/>
          </a:prstGeom>
          <a:noFill/>
        </p:spPr>
      </p:pic>
      <p:pic>
        <p:nvPicPr>
          <p:cNvPr id="14340" name="Picture 3" descr="C:\Documents and Settings\Sandra &amp; Irena\Desktop\slike za učiteljice i 2., 3. i 4. razred\smailić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128" y="5062120"/>
            <a:ext cx="571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174109" y="5054679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c)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134920" y="2312079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a)</a:t>
            </a:r>
          </a:p>
        </p:txBody>
      </p:sp>
      <p:sp>
        <p:nvSpPr>
          <p:cNvPr id="14343" name="TekstniOkvir 1"/>
          <p:cNvSpPr txBox="1">
            <a:spLocks noChangeArrowheads="1"/>
          </p:cNvSpPr>
          <p:nvPr/>
        </p:nvSpPr>
        <p:spPr bwMode="auto">
          <a:xfrm>
            <a:off x="404948" y="306286"/>
            <a:ext cx="11338560" cy="1754326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3600" b="1" dirty="0" smtClean="0">
                <a:cs typeface="Arial" panose="020B0604020202020204" pitchFamily="34" charset="0"/>
              </a:rPr>
              <a:t>PJESMA U KOJOJ PLJEŠĆEMO, PUCKETAMO PRSTIMA, TAPŠEMO SE PO KOLJENIMA NOSI NAZIV?</a:t>
            </a:r>
            <a:endParaRPr lang="hr-HR" altLang="sr-Latn-RS" dirty="0">
              <a:cs typeface="Arial" panose="020B0604020202020204" pitchFamily="34" charset="0"/>
            </a:endParaRPr>
          </a:p>
        </p:txBody>
      </p:sp>
      <p:sp>
        <p:nvSpPr>
          <p:cNvPr id="14344" name="TekstniOkvir 8"/>
          <p:cNvSpPr txBox="1">
            <a:spLocks noChangeArrowheads="1"/>
          </p:cNvSpPr>
          <p:nvPr/>
        </p:nvSpPr>
        <p:spPr bwMode="auto">
          <a:xfrm>
            <a:off x="2178981" y="2295762"/>
            <a:ext cx="484883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Budimo sretni</a:t>
            </a:r>
            <a:endParaRPr lang="hr-HR" altLang="sr-Latn-RS" sz="4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4345" name="TekstniOkvir 10"/>
          <p:cNvSpPr txBox="1">
            <a:spLocks noChangeArrowheads="1"/>
          </p:cNvSpPr>
          <p:nvPr/>
        </p:nvSpPr>
        <p:spPr bwMode="auto">
          <a:xfrm>
            <a:off x="2274119" y="5054679"/>
            <a:ext cx="39307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Kad si sretan</a:t>
            </a:r>
            <a:endParaRPr lang="hr-HR" altLang="sr-Latn-RS" sz="4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74108" y="3616702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b)</a:t>
            </a:r>
          </a:p>
        </p:txBody>
      </p:sp>
      <p:sp>
        <p:nvSpPr>
          <p:cNvPr id="14347" name="TekstniOkvir 8"/>
          <p:cNvSpPr txBox="1">
            <a:spLocks noChangeArrowheads="1"/>
          </p:cNvSpPr>
          <p:nvPr/>
        </p:nvSpPr>
        <p:spPr bwMode="auto">
          <a:xfrm>
            <a:off x="2274119" y="3675220"/>
            <a:ext cx="492351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Kad smo sretni</a:t>
            </a:r>
            <a:endParaRPr lang="hr-HR" altLang="sr-Latn-RS" sz="4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8342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FF0000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1284944" y="4934961"/>
            <a:ext cx="571494" cy="761992"/>
          </a:xfrm>
          <a:prstGeom prst="rect">
            <a:avLst/>
          </a:prstGeom>
          <a:noFill/>
        </p:spPr>
      </p:pic>
      <p:pic>
        <p:nvPicPr>
          <p:cNvPr id="15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FF0000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1403774" y="2359708"/>
            <a:ext cx="571494" cy="761992"/>
          </a:xfrm>
          <a:prstGeom prst="rect">
            <a:avLst/>
          </a:prstGeom>
          <a:noFill/>
        </p:spPr>
      </p:pic>
      <p:pic>
        <p:nvPicPr>
          <p:cNvPr id="14340" name="Picture 3" descr="C:\Documents and Settings\Sandra &amp; Irena\Desktop\slike za učiteljice i 2., 3. i 4. razred\smailić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938" y="3732929"/>
            <a:ext cx="571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134919" y="4914075"/>
            <a:ext cx="859270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c)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134920" y="2312079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a)</a:t>
            </a:r>
          </a:p>
        </p:txBody>
      </p:sp>
      <p:sp>
        <p:nvSpPr>
          <p:cNvPr id="14343" name="TekstniOkvir 1"/>
          <p:cNvSpPr txBox="1">
            <a:spLocks noChangeArrowheads="1"/>
          </p:cNvSpPr>
          <p:nvPr/>
        </p:nvSpPr>
        <p:spPr bwMode="auto">
          <a:xfrm>
            <a:off x="404948" y="306286"/>
            <a:ext cx="11338560" cy="646331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3600" b="1" dirty="0" smtClean="0">
                <a:cs typeface="Arial" panose="020B0604020202020204" pitchFamily="34" charset="0"/>
              </a:rPr>
              <a:t>NASTAVI PJESMU: Kada vidiš crveno...</a:t>
            </a:r>
            <a:endParaRPr lang="hr-HR" altLang="sr-Latn-RS" dirty="0">
              <a:cs typeface="Arial" panose="020B0604020202020204" pitchFamily="34" charset="0"/>
            </a:endParaRPr>
          </a:p>
        </p:txBody>
      </p:sp>
      <p:sp>
        <p:nvSpPr>
          <p:cNvPr id="14344" name="TekstniOkvir 8"/>
          <p:cNvSpPr txBox="1">
            <a:spLocks noChangeArrowheads="1"/>
          </p:cNvSpPr>
          <p:nvPr/>
        </p:nvSpPr>
        <p:spPr bwMode="auto">
          <a:xfrm>
            <a:off x="2178981" y="2295762"/>
            <a:ext cx="69519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Stoj! Da te što ne spazi.</a:t>
            </a:r>
            <a:endParaRPr lang="hr-HR" altLang="sr-Latn-RS" sz="4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4345" name="TekstniOkvir 10"/>
          <p:cNvSpPr txBox="1">
            <a:spLocks noChangeArrowheads="1"/>
          </p:cNvSpPr>
          <p:nvPr/>
        </p:nvSpPr>
        <p:spPr bwMode="auto">
          <a:xfrm>
            <a:off x="2178980" y="3666973"/>
            <a:ext cx="632493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Stoj! Da te što ne zgazi.</a:t>
            </a:r>
            <a:endParaRPr lang="hr-HR" altLang="sr-Latn-RS" sz="4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34919" y="3602242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b)</a:t>
            </a:r>
          </a:p>
        </p:txBody>
      </p:sp>
      <p:sp>
        <p:nvSpPr>
          <p:cNvPr id="14347" name="TekstniOkvir 8"/>
          <p:cNvSpPr txBox="1">
            <a:spLocks noChangeArrowheads="1"/>
          </p:cNvSpPr>
          <p:nvPr/>
        </p:nvSpPr>
        <p:spPr bwMode="auto">
          <a:xfrm>
            <a:off x="2214814" y="4957979"/>
            <a:ext cx="76868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Stoj! Da te što ne pregazi. </a:t>
            </a:r>
            <a:endParaRPr lang="hr-HR" altLang="sr-Latn-RS" sz="4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4066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FF0000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1339713" y="3624151"/>
            <a:ext cx="571494" cy="761992"/>
          </a:xfrm>
          <a:prstGeom prst="rect">
            <a:avLst/>
          </a:prstGeom>
          <a:noFill/>
        </p:spPr>
      </p:pic>
      <p:pic>
        <p:nvPicPr>
          <p:cNvPr id="15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FF0000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1403774" y="2359708"/>
            <a:ext cx="571494" cy="761992"/>
          </a:xfrm>
          <a:prstGeom prst="rect">
            <a:avLst/>
          </a:prstGeom>
          <a:noFill/>
        </p:spPr>
      </p:pic>
      <p:pic>
        <p:nvPicPr>
          <p:cNvPr id="14340" name="Picture 3" descr="C:\Documents and Settings\Sandra &amp; Irena\Desktop\slike za učiteljice i 2., 3. i 4. razred\smailić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128" y="5062120"/>
            <a:ext cx="571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174109" y="5054679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c)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134920" y="2312079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a)</a:t>
            </a:r>
          </a:p>
        </p:txBody>
      </p:sp>
      <p:sp>
        <p:nvSpPr>
          <p:cNvPr id="14343" name="TekstniOkvir 1"/>
          <p:cNvSpPr txBox="1">
            <a:spLocks noChangeArrowheads="1"/>
          </p:cNvSpPr>
          <p:nvPr/>
        </p:nvSpPr>
        <p:spPr bwMode="auto">
          <a:xfrm>
            <a:off x="2579076" y="1115178"/>
            <a:ext cx="8144523" cy="646331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3600" b="1" dirty="0" smtClean="0">
                <a:cs typeface="Arial" panose="020B0604020202020204" pitchFamily="34" charset="0"/>
              </a:rPr>
              <a:t>CRTANJEM NASTAJE?</a:t>
            </a:r>
            <a:endParaRPr lang="hr-HR" altLang="sr-Latn-RS" dirty="0">
              <a:cs typeface="Arial" panose="020B0604020202020204" pitchFamily="34" charset="0"/>
            </a:endParaRPr>
          </a:p>
        </p:txBody>
      </p:sp>
      <p:sp>
        <p:nvSpPr>
          <p:cNvPr id="14344" name="TekstniOkvir 8"/>
          <p:cNvSpPr txBox="1">
            <a:spLocks noChangeArrowheads="1"/>
          </p:cNvSpPr>
          <p:nvPr/>
        </p:nvSpPr>
        <p:spPr bwMode="auto">
          <a:xfrm>
            <a:off x="2178981" y="2295762"/>
            <a:ext cx="484883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kip</a:t>
            </a:r>
            <a:endParaRPr lang="hr-HR" altLang="sr-Latn-RS" sz="4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4345" name="TekstniOkvir 10"/>
          <p:cNvSpPr txBox="1">
            <a:spLocks noChangeArrowheads="1"/>
          </p:cNvSpPr>
          <p:nvPr/>
        </p:nvSpPr>
        <p:spPr bwMode="auto">
          <a:xfrm>
            <a:off x="2274119" y="5054679"/>
            <a:ext cx="53023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crtež</a:t>
            </a:r>
            <a:endParaRPr lang="hr-HR" altLang="sr-Latn-RS" sz="4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74108" y="3616702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b)</a:t>
            </a:r>
          </a:p>
        </p:txBody>
      </p:sp>
      <p:sp>
        <p:nvSpPr>
          <p:cNvPr id="14347" name="TekstniOkvir 8"/>
          <p:cNvSpPr txBox="1">
            <a:spLocks noChangeArrowheads="1"/>
          </p:cNvSpPr>
          <p:nvPr/>
        </p:nvSpPr>
        <p:spPr bwMode="auto">
          <a:xfrm>
            <a:off x="2274119" y="3675220"/>
            <a:ext cx="585097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slika </a:t>
            </a:r>
            <a:endParaRPr lang="hr-HR" altLang="sr-Latn-RS" sz="4400" dirty="0">
              <a:latin typeface="Trebuchet MS" panose="020B0603020202020204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367" y="3762986"/>
            <a:ext cx="3151187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57600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FF0000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1339713" y="3624151"/>
            <a:ext cx="571494" cy="761992"/>
          </a:xfrm>
          <a:prstGeom prst="rect">
            <a:avLst/>
          </a:prstGeom>
          <a:noFill/>
        </p:spPr>
      </p:pic>
      <p:pic>
        <p:nvPicPr>
          <p:cNvPr id="15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FF0000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1403774" y="2359708"/>
            <a:ext cx="571494" cy="761992"/>
          </a:xfrm>
          <a:prstGeom prst="rect">
            <a:avLst/>
          </a:prstGeom>
          <a:noFill/>
        </p:spPr>
      </p:pic>
      <p:pic>
        <p:nvPicPr>
          <p:cNvPr id="14340" name="Picture 3" descr="C:\Documents and Settings\Sandra &amp; Irena\Desktop\slike za učiteljice i 2., 3. i 4. razred\smailić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128" y="5062120"/>
            <a:ext cx="571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174109" y="5054679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c)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134920" y="2312079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a)</a:t>
            </a:r>
          </a:p>
        </p:txBody>
      </p:sp>
      <p:sp>
        <p:nvSpPr>
          <p:cNvPr id="14343" name="TekstniOkvir 1"/>
          <p:cNvSpPr txBox="1">
            <a:spLocks noChangeArrowheads="1"/>
          </p:cNvSpPr>
          <p:nvPr/>
        </p:nvSpPr>
        <p:spPr bwMode="auto">
          <a:xfrm>
            <a:off x="2579076" y="1007637"/>
            <a:ext cx="7687323" cy="646331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3600" b="1" dirty="0" smtClean="0">
                <a:cs typeface="Arial" panose="020B0604020202020204" pitchFamily="34" charset="0"/>
              </a:rPr>
              <a:t>OSNOVNE BOJE SU?</a:t>
            </a:r>
            <a:endParaRPr lang="hr-HR" altLang="sr-Latn-RS" dirty="0">
              <a:cs typeface="Arial" panose="020B0604020202020204" pitchFamily="34" charset="0"/>
            </a:endParaRPr>
          </a:p>
        </p:txBody>
      </p:sp>
      <p:sp>
        <p:nvSpPr>
          <p:cNvPr id="14344" name="TekstniOkvir 8"/>
          <p:cNvSpPr txBox="1">
            <a:spLocks noChangeArrowheads="1"/>
          </p:cNvSpPr>
          <p:nvPr/>
        </p:nvSpPr>
        <p:spPr bwMode="auto">
          <a:xfrm>
            <a:off x="2178980" y="2295762"/>
            <a:ext cx="76050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</a:t>
            </a:r>
            <a:r>
              <a:rPr lang="hr-HR" altLang="sr-Latn-RS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jubičasta, zelena, crvena</a:t>
            </a:r>
            <a:endParaRPr lang="hr-HR" altLang="sr-Latn-RS" sz="4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4345" name="TekstniOkvir 10"/>
          <p:cNvSpPr txBox="1">
            <a:spLocks noChangeArrowheads="1"/>
          </p:cNvSpPr>
          <p:nvPr/>
        </p:nvSpPr>
        <p:spPr bwMode="auto">
          <a:xfrm>
            <a:off x="2274119" y="5054679"/>
            <a:ext cx="53023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žuta, crvena, plava</a:t>
            </a:r>
            <a:endParaRPr lang="hr-HR" altLang="sr-Latn-RS" sz="4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74108" y="3616702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b)</a:t>
            </a:r>
          </a:p>
        </p:txBody>
      </p:sp>
      <p:sp>
        <p:nvSpPr>
          <p:cNvPr id="14347" name="TekstniOkvir 8"/>
          <p:cNvSpPr txBox="1">
            <a:spLocks noChangeArrowheads="1"/>
          </p:cNvSpPr>
          <p:nvPr/>
        </p:nvSpPr>
        <p:spPr bwMode="auto">
          <a:xfrm>
            <a:off x="2274119" y="3675220"/>
            <a:ext cx="585097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</a:t>
            </a:r>
            <a:r>
              <a:rPr lang="hr-HR" altLang="sr-Latn-RS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rna, bijela, siva</a:t>
            </a:r>
            <a:endParaRPr lang="hr-HR" altLang="sr-Latn-RS" sz="4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6595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FF0000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1284944" y="4934961"/>
            <a:ext cx="571494" cy="761992"/>
          </a:xfrm>
          <a:prstGeom prst="rect">
            <a:avLst/>
          </a:prstGeom>
          <a:noFill/>
        </p:spPr>
      </p:pic>
      <p:pic>
        <p:nvPicPr>
          <p:cNvPr id="15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FF0000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1403774" y="2359708"/>
            <a:ext cx="571494" cy="761992"/>
          </a:xfrm>
          <a:prstGeom prst="rect">
            <a:avLst/>
          </a:prstGeom>
          <a:noFill/>
        </p:spPr>
      </p:pic>
      <p:pic>
        <p:nvPicPr>
          <p:cNvPr id="14340" name="Picture 3" descr="C:\Documents and Settings\Sandra &amp; Irena\Desktop\slike za učiteljice i 2., 3. i 4. razred\smailić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938" y="3732929"/>
            <a:ext cx="571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134919" y="4914075"/>
            <a:ext cx="859270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c)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134920" y="2312079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a)</a:t>
            </a:r>
          </a:p>
        </p:txBody>
      </p:sp>
      <p:sp>
        <p:nvSpPr>
          <p:cNvPr id="14343" name="TekstniOkvir 1"/>
          <p:cNvSpPr txBox="1">
            <a:spLocks noChangeArrowheads="1"/>
          </p:cNvSpPr>
          <p:nvPr/>
        </p:nvSpPr>
        <p:spPr bwMode="auto">
          <a:xfrm>
            <a:off x="2178980" y="906450"/>
            <a:ext cx="8203139" cy="1200329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3600" b="1" dirty="0" smtClean="0">
                <a:cs typeface="Arial" panose="020B0604020202020204" pitchFamily="34" charset="0"/>
              </a:rPr>
              <a:t>KADA STVARAMO RAD </a:t>
            </a:r>
          </a:p>
          <a:p>
            <a:pPr algn="ctr" eaLnBrk="1" hangingPunct="1"/>
            <a:r>
              <a:rPr lang="hr-HR" altLang="sr-Latn-RS" sz="3600" b="1" dirty="0" smtClean="0">
                <a:cs typeface="Arial" panose="020B0604020202020204" pitchFamily="34" charset="0"/>
              </a:rPr>
              <a:t>TEMPEROM NASTAT ĆE:</a:t>
            </a:r>
            <a:endParaRPr lang="hr-HR" altLang="sr-Latn-RS" dirty="0">
              <a:cs typeface="Arial" panose="020B0604020202020204" pitchFamily="34" charset="0"/>
            </a:endParaRPr>
          </a:p>
        </p:txBody>
      </p:sp>
      <p:sp>
        <p:nvSpPr>
          <p:cNvPr id="14344" name="TekstniOkvir 8"/>
          <p:cNvSpPr txBox="1">
            <a:spLocks noChangeArrowheads="1"/>
          </p:cNvSpPr>
          <p:nvPr/>
        </p:nvSpPr>
        <p:spPr bwMode="auto">
          <a:xfrm>
            <a:off x="2178981" y="2295762"/>
            <a:ext cx="69519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kip</a:t>
            </a:r>
            <a:endParaRPr lang="hr-HR" altLang="sr-Latn-RS" sz="4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4345" name="TekstniOkvir 10"/>
          <p:cNvSpPr txBox="1">
            <a:spLocks noChangeArrowheads="1"/>
          </p:cNvSpPr>
          <p:nvPr/>
        </p:nvSpPr>
        <p:spPr bwMode="auto">
          <a:xfrm>
            <a:off x="2178980" y="3666973"/>
            <a:ext cx="632493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slika</a:t>
            </a:r>
            <a:endParaRPr lang="hr-HR" altLang="sr-Latn-RS" sz="4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34919" y="3616938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b)</a:t>
            </a:r>
          </a:p>
        </p:txBody>
      </p:sp>
      <p:sp>
        <p:nvSpPr>
          <p:cNvPr id="14347" name="TekstniOkvir 8"/>
          <p:cNvSpPr txBox="1">
            <a:spLocks noChangeArrowheads="1"/>
          </p:cNvSpPr>
          <p:nvPr/>
        </p:nvSpPr>
        <p:spPr bwMode="auto">
          <a:xfrm>
            <a:off x="2214814" y="4957979"/>
            <a:ext cx="33238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skulptura </a:t>
            </a:r>
            <a:endParaRPr lang="hr-HR" altLang="sr-Latn-RS" sz="4400" dirty="0">
              <a:latin typeface="Trebuchet MS" panose="020B0603020202020204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644" y="3725037"/>
            <a:ext cx="3151187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39965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FF0000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1284944" y="4934961"/>
            <a:ext cx="571494" cy="761992"/>
          </a:xfrm>
          <a:prstGeom prst="rect">
            <a:avLst/>
          </a:prstGeom>
          <a:noFill/>
        </p:spPr>
      </p:pic>
      <p:pic>
        <p:nvPicPr>
          <p:cNvPr id="15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FF0000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1403774" y="2359708"/>
            <a:ext cx="571494" cy="761992"/>
          </a:xfrm>
          <a:prstGeom prst="rect">
            <a:avLst/>
          </a:prstGeom>
          <a:noFill/>
        </p:spPr>
      </p:pic>
      <p:pic>
        <p:nvPicPr>
          <p:cNvPr id="14340" name="Picture 3" descr="C:\Documents and Settings\Sandra &amp; Irena\Desktop\slike za učiteljice i 2., 3. i 4. razred\smailić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938" y="3732929"/>
            <a:ext cx="571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134919" y="4914075"/>
            <a:ext cx="859270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c)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134920" y="2312079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a)</a:t>
            </a:r>
          </a:p>
        </p:txBody>
      </p:sp>
      <p:sp>
        <p:nvSpPr>
          <p:cNvPr id="14343" name="TekstniOkvir 1"/>
          <p:cNvSpPr txBox="1">
            <a:spLocks noChangeArrowheads="1"/>
          </p:cNvSpPr>
          <p:nvPr/>
        </p:nvSpPr>
        <p:spPr bwMode="auto">
          <a:xfrm>
            <a:off x="2332891" y="906450"/>
            <a:ext cx="8484493" cy="1200329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3600" b="1" dirty="0" smtClean="0">
                <a:cs typeface="Arial" panose="020B0604020202020204" pitchFamily="34" charset="0"/>
              </a:rPr>
              <a:t>POMIJEŠAMO LI ŽUTU I </a:t>
            </a:r>
          </a:p>
          <a:p>
            <a:pPr algn="ctr" eaLnBrk="1" hangingPunct="1"/>
            <a:r>
              <a:rPr lang="hr-HR" altLang="sr-Latn-RS" sz="3600" b="1" dirty="0" smtClean="0">
                <a:cs typeface="Arial" panose="020B0604020202020204" pitchFamily="34" charset="0"/>
              </a:rPr>
              <a:t>CRVENU BOJU NASTAT ĆE:</a:t>
            </a:r>
            <a:endParaRPr lang="hr-HR" altLang="sr-Latn-RS" dirty="0">
              <a:cs typeface="Arial" panose="020B0604020202020204" pitchFamily="34" charset="0"/>
            </a:endParaRPr>
          </a:p>
        </p:txBody>
      </p:sp>
      <p:sp>
        <p:nvSpPr>
          <p:cNvPr id="14344" name="TekstniOkvir 8"/>
          <p:cNvSpPr txBox="1">
            <a:spLocks noChangeArrowheads="1"/>
          </p:cNvSpPr>
          <p:nvPr/>
        </p:nvSpPr>
        <p:spPr bwMode="auto">
          <a:xfrm>
            <a:off x="2178981" y="2295762"/>
            <a:ext cx="69519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ljubičasta</a:t>
            </a:r>
            <a:endParaRPr lang="hr-HR" altLang="sr-Latn-RS" sz="4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4345" name="TekstniOkvir 10"/>
          <p:cNvSpPr txBox="1">
            <a:spLocks noChangeArrowheads="1"/>
          </p:cNvSpPr>
          <p:nvPr/>
        </p:nvSpPr>
        <p:spPr bwMode="auto">
          <a:xfrm>
            <a:off x="2178980" y="3666973"/>
            <a:ext cx="632493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narančasta</a:t>
            </a:r>
            <a:endParaRPr lang="hr-HR" altLang="sr-Latn-RS" sz="4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22652" y="3610029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b)</a:t>
            </a:r>
          </a:p>
        </p:txBody>
      </p:sp>
      <p:sp>
        <p:nvSpPr>
          <p:cNvPr id="14347" name="TekstniOkvir 8"/>
          <p:cNvSpPr txBox="1">
            <a:spLocks noChangeArrowheads="1"/>
          </p:cNvSpPr>
          <p:nvPr/>
        </p:nvSpPr>
        <p:spPr bwMode="auto">
          <a:xfrm>
            <a:off x="2214814" y="4957979"/>
            <a:ext cx="33238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zelena </a:t>
            </a:r>
            <a:endParaRPr lang="hr-HR" altLang="sr-Latn-RS" sz="4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4769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FF0000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1365529" y="4913833"/>
            <a:ext cx="571494" cy="761992"/>
          </a:xfrm>
          <a:prstGeom prst="rect">
            <a:avLst/>
          </a:prstGeom>
          <a:noFill/>
        </p:spPr>
      </p:pic>
      <p:pic>
        <p:nvPicPr>
          <p:cNvPr id="15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FF0000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1310642" y="3617914"/>
            <a:ext cx="571494" cy="761992"/>
          </a:xfrm>
          <a:prstGeom prst="rect">
            <a:avLst/>
          </a:prstGeom>
          <a:noFill/>
        </p:spPr>
      </p:pic>
      <p:pic>
        <p:nvPicPr>
          <p:cNvPr id="14340" name="Picture 3" descr="C:\Documents and Settings\Sandra &amp; Irena\Desktop\slike za učiteljice i 2., 3. i 4. razred\smailić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023" y="2342934"/>
            <a:ext cx="571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173004" y="4913833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c)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173004" y="2356643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a)</a:t>
            </a:r>
          </a:p>
        </p:txBody>
      </p:sp>
      <p:sp>
        <p:nvSpPr>
          <p:cNvPr id="14343" name="TekstniOkvir 1"/>
          <p:cNvSpPr txBox="1">
            <a:spLocks noChangeArrowheads="1"/>
          </p:cNvSpPr>
          <p:nvPr/>
        </p:nvSpPr>
        <p:spPr bwMode="auto">
          <a:xfrm>
            <a:off x="1733640" y="412387"/>
            <a:ext cx="9042310" cy="707886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4000" b="1" dirty="0">
                <a:cs typeface="Arial" panose="020B0604020202020204" pitchFamily="34" charset="0"/>
              </a:rPr>
              <a:t>Koja je rečenica pravilno napisana? </a:t>
            </a:r>
            <a:endParaRPr lang="hr-HR" altLang="sr-Latn-RS" sz="2000" dirty="0">
              <a:cs typeface="Arial" panose="020B0604020202020204" pitchFamily="34" charset="0"/>
            </a:endParaRPr>
          </a:p>
        </p:txBody>
      </p:sp>
      <p:sp>
        <p:nvSpPr>
          <p:cNvPr id="14344" name="TekstniOkvir 8"/>
          <p:cNvSpPr txBox="1">
            <a:spLocks noChangeArrowheads="1"/>
          </p:cNvSpPr>
          <p:nvPr/>
        </p:nvSpPr>
        <p:spPr bwMode="auto">
          <a:xfrm>
            <a:off x="2217375" y="2388245"/>
            <a:ext cx="660876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Kakvo je danas vrijeme?</a:t>
            </a:r>
            <a:endParaRPr lang="hr-HR" altLang="sr-Latn-RS" sz="4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4345" name="TekstniOkvir 10"/>
          <p:cNvSpPr txBox="1">
            <a:spLocks noChangeArrowheads="1"/>
          </p:cNvSpPr>
          <p:nvPr/>
        </p:nvSpPr>
        <p:spPr bwMode="auto">
          <a:xfrm>
            <a:off x="2237066" y="4957489"/>
            <a:ext cx="61404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Kakvo je danas vrijeme!</a:t>
            </a:r>
            <a:endParaRPr lang="hr-HR" altLang="sr-Latn-RS" sz="4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73004" y="3617914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b)</a:t>
            </a:r>
          </a:p>
        </p:txBody>
      </p:sp>
      <p:sp>
        <p:nvSpPr>
          <p:cNvPr id="14347" name="TekstniOkvir 8"/>
          <p:cNvSpPr txBox="1">
            <a:spLocks noChangeArrowheads="1"/>
          </p:cNvSpPr>
          <p:nvPr/>
        </p:nvSpPr>
        <p:spPr bwMode="auto">
          <a:xfrm>
            <a:off x="2217375" y="3672867"/>
            <a:ext cx="67167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Kakvo je danas vrijeme</a:t>
            </a:r>
            <a:r>
              <a:rPr lang="hr-HR" altLang="sr-Latn-RS" sz="4400" dirty="0" smtClean="0">
                <a:latin typeface="Trebuchet MS" panose="020B0603020202020204" pitchFamily="34" charset="0"/>
              </a:rPr>
              <a:t>.</a:t>
            </a:r>
            <a:endParaRPr lang="hr-HR" altLang="sr-Latn-RS" sz="4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7244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FF0000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1284941" y="3728059"/>
            <a:ext cx="571494" cy="761992"/>
          </a:xfrm>
          <a:prstGeom prst="rect">
            <a:avLst/>
          </a:prstGeom>
          <a:noFill/>
        </p:spPr>
      </p:pic>
      <p:pic>
        <p:nvPicPr>
          <p:cNvPr id="15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FF0000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1403774" y="2359708"/>
            <a:ext cx="571494" cy="761992"/>
          </a:xfrm>
          <a:prstGeom prst="rect">
            <a:avLst/>
          </a:prstGeom>
          <a:noFill/>
        </p:spPr>
      </p:pic>
      <p:pic>
        <p:nvPicPr>
          <p:cNvPr id="14340" name="Picture 3" descr="C:\Documents and Settings\Sandra &amp; Irena\Desktop\slike za učiteljice i 2., 3. i 4. razred\smailić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749" y="5055355"/>
            <a:ext cx="571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120779" y="5007734"/>
            <a:ext cx="859270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c)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134920" y="2312079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a)</a:t>
            </a:r>
          </a:p>
        </p:txBody>
      </p:sp>
      <p:sp>
        <p:nvSpPr>
          <p:cNvPr id="14343" name="TekstniOkvir 1"/>
          <p:cNvSpPr txBox="1">
            <a:spLocks noChangeArrowheads="1"/>
          </p:cNvSpPr>
          <p:nvPr/>
        </p:nvSpPr>
        <p:spPr bwMode="auto">
          <a:xfrm>
            <a:off x="1825249" y="716593"/>
            <a:ext cx="8484493" cy="1200329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3600" b="1" dirty="0" smtClean="0">
                <a:cs typeface="Arial" panose="020B0604020202020204" pitchFamily="34" charset="0"/>
              </a:rPr>
              <a:t>POMIJEŠAMO LI ŽUTU I </a:t>
            </a:r>
          </a:p>
          <a:p>
            <a:pPr algn="ctr" eaLnBrk="1" hangingPunct="1"/>
            <a:r>
              <a:rPr lang="hr-HR" altLang="sr-Latn-RS" sz="3600" b="1" dirty="0" smtClean="0">
                <a:cs typeface="Arial" panose="020B0604020202020204" pitchFamily="34" charset="0"/>
              </a:rPr>
              <a:t>PLAVU BOJU NASTAT ĆE:</a:t>
            </a:r>
            <a:endParaRPr lang="hr-HR" altLang="sr-Latn-RS" dirty="0">
              <a:cs typeface="Arial" panose="020B0604020202020204" pitchFamily="34" charset="0"/>
            </a:endParaRPr>
          </a:p>
        </p:txBody>
      </p:sp>
      <p:sp>
        <p:nvSpPr>
          <p:cNvPr id="14344" name="TekstniOkvir 8"/>
          <p:cNvSpPr txBox="1">
            <a:spLocks noChangeArrowheads="1"/>
          </p:cNvSpPr>
          <p:nvPr/>
        </p:nvSpPr>
        <p:spPr bwMode="auto">
          <a:xfrm>
            <a:off x="2178981" y="2295762"/>
            <a:ext cx="69519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ljubičasta</a:t>
            </a:r>
            <a:endParaRPr lang="hr-HR" altLang="sr-Latn-RS" sz="4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4345" name="TekstniOkvir 10"/>
          <p:cNvSpPr txBox="1">
            <a:spLocks noChangeArrowheads="1"/>
          </p:cNvSpPr>
          <p:nvPr/>
        </p:nvSpPr>
        <p:spPr bwMode="auto">
          <a:xfrm>
            <a:off x="2178980" y="3666973"/>
            <a:ext cx="632493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narančasta</a:t>
            </a:r>
            <a:endParaRPr lang="hr-HR" altLang="sr-Latn-RS" sz="4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03731" y="3648272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b)</a:t>
            </a:r>
          </a:p>
        </p:txBody>
      </p:sp>
      <p:sp>
        <p:nvSpPr>
          <p:cNvPr id="14347" name="TekstniOkvir 8"/>
          <p:cNvSpPr txBox="1">
            <a:spLocks noChangeArrowheads="1"/>
          </p:cNvSpPr>
          <p:nvPr/>
        </p:nvSpPr>
        <p:spPr bwMode="auto">
          <a:xfrm>
            <a:off x="2214814" y="4957979"/>
            <a:ext cx="33238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zelena </a:t>
            </a:r>
            <a:endParaRPr lang="hr-HR" altLang="sr-Latn-RS" sz="4400" dirty="0">
              <a:latin typeface="Trebuchet MS" panose="020B0603020202020204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367" y="3866317"/>
            <a:ext cx="3151187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05494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FF0000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1284944" y="4934961"/>
            <a:ext cx="571494" cy="761992"/>
          </a:xfrm>
          <a:prstGeom prst="rect">
            <a:avLst/>
          </a:prstGeom>
          <a:noFill/>
        </p:spPr>
      </p:pic>
      <p:pic>
        <p:nvPicPr>
          <p:cNvPr id="15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FF0000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1403774" y="2359708"/>
            <a:ext cx="571494" cy="761992"/>
          </a:xfrm>
          <a:prstGeom prst="rect">
            <a:avLst/>
          </a:prstGeom>
          <a:noFill/>
        </p:spPr>
      </p:pic>
      <p:pic>
        <p:nvPicPr>
          <p:cNvPr id="14340" name="Picture 3" descr="C:\Documents and Settings\Sandra &amp; Irena\Desktop\slike za učiteljice i 2., 3. i 4. razred\smailić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938" y="3732929"/>
            <a:ext cx="571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134919" y="4914075"/>
            <a:ext cx="859270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c)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162031" y="2295762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a)</a:t>
            </a:r>
          </a:p>
        </p:txBody>
      </p:sp>
      <p:sp>
        <p:nvSpPr>
          <p:cNvPr id="14343" name="TekstniOkvir 1"/>
          <p:cNvSpPr txBox="1">
            <a:spLocks noChangeArrowheads="1"/>
          </p:cNvSpPr>
          <p:nvPr/>
        </p:nvSpPr>
        <p:spPr bwMode="auto">
          <a:xfrm>
            <a:off x="2438399" y="306286"/>
            <a:ext cx="8777570" cy="1754326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3600" b="1" dirty="0" smtClean="0">
                <a:cs typeface="Arial" panose="020B0604020202020204" pitchFamily="34" charset="0"/>
              </a:rPr>
              <a:t>DA BI NASTALA SVJETLOZELENA BOJA, POTREBNO JU JE POMIJEŠATI S:</a:t>
            </a:r>
            <a:endParaRPr lang="hr-HR" altLang="sr-Latn-RS" dirty="0">
              <a:cs typeface="Arial" panose="020B0604020202020204" pitchFamily="34" charset="0"/>
            </a:endParaRPr>
          </a:p>
        </p:txBody>
      </p:sp>
      <p:sp>
        <p:nvSpPr>
          <p:cNvPr id="14344" name="TekstniOkvir 8"/>
          <p:cNvSpPr txBox="1">
            <a:spLocks noChangeArrowheads="1"/>
          </p:cNvSpPr>
          <p:nvPr/>
        </p:nvSpPr>
        <p:spPr bwMode="auto">
          <a:xfrm>
            <a:off x="2178981" y="2295762"/>
            <a:ext cx="69519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crnom</a:t>
            </a:r>
            <a:endParaRPr lang="hr-HR" altLang="sr-Latn-RS" sz="4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4345" name="TekstniOkvir 10"/>
          <p:cNvSpPr txBox="1">
            <a:spLocks noChangeArrowheads="1"/>
          </p:cNvSpPr>
          <p:nvPr/>
        </p:nvSpPr>
        <p:spPr bwMode="auto">
          <a:xfrm>
            <a:off x="2178980" y="3666973"/>
            <a:ext cx="632493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bijelom</a:t>
            </a:r>
            <a:endParaRPr lang="hr-HR" altLang="sr-Latn-RS" sz="4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22652" y="3572158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b)</a:t>
            </a:r>
          </a:p>
        </p:txBody>
      </p:sp>
      <p:sp>
        <p:nvSpPr>
          <p:cNvPr id="14347" name="TekstniOkvir 8"/>
          <p:cNvSpPr txBox="1">
            <a:spLocks noChangeArrowheads="1"/>
          </p:cNvSpPr>
          <p:nvPr/>
        </p:nvSpPr>
        <p:spPr bwMode="auto">
          <a:xfrm>
            <a:off x="2214814" y="4957979"/>
            <a:ext cx="33238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sivom </a:t>
            </a:r>
            <a:endParaRPr lang="hr-HR" altLang="sr-Latn-RS" sz="4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0740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FF0000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1339713" y="3624151"/>
            <a:ext cx="571494" cy="761992"/>
          </a:xfrm>
          <a:prstGeom prst="rect">
            <a:avLst/>
          </a:prstGeom>
          <a:noFill/>
        </p:spPr>
      </p:pic>
      <p:pic>
        <p:nvPicPr>
          <p:cNvPr id="15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FF0000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1266856" y="5026685"/>
            <a:ext cx="571494" cy="761992"/>
          </a:xfrm>
          <a:prstGeom prst="rect">
            <a:avLst/>
          </a:prstGeom>
          <a:noFill/>
        </p:spPr>
      </p:pic>
      <p:pic>
        <p:nvPicPr>
          <p:cNvPr id="14340" name="Picture 3" descr="C:\Documents and Settings\Sandra &amp; Irena\Desktop\slike za učiteljice i 2., 3. i 4. razred\smailić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56" y="2190788"/>
            <a:ext cx="571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103732" y="5054679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c)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116834" y="2201069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a)</a:t>
            </a:r>
          </a:p>
        </p:txBody>
      </p:sp>
      <p:sp>
        <p:nvSpPr>
          <p:cNvPr id="14343" name="TekstniOkvir 1"/>
          <p:cNvSpPr txBox="1">
            <a:spLocks noChangeArrowheads="1"/>
          </p:cNvSpPr>
          <p:nvPr/>
        </p:nvSpPr>
        <p:spPr bwMode="auto">
          <a:xfrm>
            <a:off x="404948" y="306286"/>
            <a:ext cx="11338560" cy="1200329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3600" b="1" dirty="0" smtClean="0">
                <a:cs typeface="Arial" panose="020B0604020202020204" pitchFamily="34" charset="0"/>
              </a:rPr>
              <a:t>DODAVANJEM CRNE TEMPERE U PLAVU NASTAT ĆE:</a:t>
            </a:r>
            <a:endParaRPr lang="hr-HR" altLang="sr-Latn-RS" dirty="0">
              <a:cs typeface="Arial" panose="020B0604020202020204" pitchFamily="34" charset="0"/>
            </a:endParaRPr>
          </a:p>
        </p:txBody>
      </p:sp>
      <p:sp>
        <p:nvSpPr>
          <p:cNvPr id="14344" name="TekstniOkvir 8"/>
          <p:cNvSpPr txBox="1">
            <a:spLocks noChangeArrowheads="1"/>
          </p:cNvSpPr>
          <p:nvPr/>
        </p:nvSpPr>
        <p:spPr bwMode="auto">
          <a:xfrm>
            <a:off x="2274118" y="2244974"/>
            <a:ext cx="631187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tamnoplava</a:t>
            </a:r>
            <a:endParaRPr lang="hr-HR" altLang="sr-Latn-RS" sz="4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4345" name="TekstniOkvir 10"/>
          <p:cNvSpPr txBox="1">
            <a:spLocks noChangeArrowheads="1"/>
          </p:cNvSpPr>
          <p:nvPr/>
        </p:nvSpPr>
        <p:spPr bwMode="auto">
          <a:xfrm>
            <a:off x="2274118" y="5068638"/>
            <a:ext cx="509333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plava</a:t>
            </a:r>
            <a:endParaRPr lang="hr-HR" altLang="sr-Latn-RS" sz="4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03731" y="3616702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b)</a:t>
            </a:r>
          </a:p>
        </p:txBody>
      </p:sp>
      <p:sp>
        <p:nvSpPr>
          <p:cNvPr id="14347" name="TekstniOkvir 8"/>
          <p:cNvSpPr txBox="1">
            <a:spLocks noChangeArrowheads="1"/>
          </p:cNvSpPr>
          <p:nvPr/>
        </p:nvSpPr>
        <p:spPr bwMode="auto">
          <a:xfrm>
            <a:off x="2274118" y="3616702"/>
            <a:ext cx="598160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 smtClean="0">
                <a:latin typeface="Trebuchet MS" panose="020B0603020202020204" pitchFamily="34" charset="0"/>
              </a:rPr>
              <a:t>svjetloplava</a:t>
            </a:r>
            <a:endParaRPr lang="hr-HR" altLang="sr-Latn-RS" sz="4400" dirty="0">
              <a:latin typeface="Trebuchet MS" panose="020B060302020202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582" y="3879600"/>
            <a:ext cx="3151187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53260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FF0000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1284944" y="4934961"/>
            <a:ext cx="571494" cy="761992"/>
          </a:xfrm>
          <a:prstGeom prst="rect">
            <a:avLst/>
          </a:prstGeom>
          <a:noFill/>
        </p:spPr>
      </p:pic>
      <p:pic>
        <p:nvPicPr>
          <p:cNvPr id="15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FF0000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1403774" y="2359708"/>
            <a:ext cx="571494" cy="761992"/>
          </a:xfrm>
          <a:prstGeom prst="rect">
            <a:avLst/>
          </a:prstGeom>
          <a:noFill/>
        </p:spPr>
      </p:pic>
      <p:pic>
        <p:nvPicPr>
          <p:cNvPr id="14340" name="Picture 3" descr="C:\Documents and Settings\Sandra &amp; Irena\Desktop\slike za učiteljice i 2., 3. i 4. razred\smailić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938" y="3732929"/>
            <a:ext cx="571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134919" y="4914075"/>
            <a:ext cx="859270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c)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152760" y="2312079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a)</a:t>
            </a:r>
          </a:p>
        </p:txBody>
      </p:sp>
      <p:sp>
        <p:nvSpPr>
          <p:cNvPr id="14343" name="TekstniOkvir 1"/>
          <p:cNvSpPr txBox="1">
            <a:spLocks noChangeArrowheads="1"/>
          </p:cNvSpPr>
          <p:nvPr/>
        </p:nvSpPr>
        <p:spPr bwMode="auto">
          <a:xfrm>
            <a:off x="404948" y="306286"/>
            <a:ext cx="11338560" cy="1200329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3600" b="1" dirty="0" smtClean="0">
                <a:cs typeface="Arial" panose="020B0604020202020204" pitchFamily="34" charset="0"/>
              </a:rPr>
              <a:t>TEHNIKA LIJEPLJENJA RAZLIČITIH PAPIRA NA PODLOGU NAZIVA SE:</a:t>
            </a:r>
            <a:endParaRPr lang="hr-HR" altLang="sr-Latn-RS" dirty="0">
              <a:cs typeface="Arial" panose="020B0604020202020204" pitchFamily="34" charset="0"/>
            </a:endParaRPr>
          </a:p>
        </p:txBody>
      </p:sp>
      <p:sp>
        <p:nvSpPr>
          <p:cNvPr id="14344" name="TekstniOkvir 8"/>
          <p:cNvSpPr txBox="1">
            <a:spLocks noChangeArrowheads="1"/>
          </p:cNvSpPr>
          <p:nvPr/>
        </p:nvSpPr>
        <p:spPr bwMode="auto">
          <a:xfrm>
            <a:off x="2178981" y="2295762"/>
            <a:ext cx="69519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kolač</a:t>
            </a:r>
            <a:endParaRPr lang="hr-HR" altLang="sr-Latn-RS" sz="4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4345" name="TekstniOkvir 10"/>
          <p:cNvSpPr txBox="1">
            <a:spLocks noChangeArrowheads="1"/>
          </p:cNvSpPr>
          <p:nvPr/>
        </p:nvSpPr>
        <p:spPr bwMode="auto">
          <a:xfrm>
            <a:off x="2178980" y="3666973"/>
            <a:ext cx="632493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kolaž</a:t>
            </a:r>
            <a:endParaRPr lang="hr-HR" altLang="sr-Latn-RS" sz="4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34919" y="3623068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b)</a:t>
            </a:r>
          </a:p>
        </p:txBody>
      </p:sp>
      <p:sp>
        <p:nvSpPr>
          <p:cNvPr id="14347" name="TekstniOkvir 8"/>
          <p:cNvSpPr txBox="1">
            <a:spLocks noChangeArrowheads="1"/>
          </p:cNvSpPr>
          <p:nvPr/>
        </p:nvSpPr>
        <p:spPr bwMode="auto">
          <a:xfrm>
            <a:off x="2089445" y="4957979"/>
            <a:ext cx="33238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kotač</a:t>
            </a:r>
            <a:endParaRPr lang="hr-HR" altLang="sr-Latn-RS" sz="4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0936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FF0000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1339713" y="3624151"/>
            <a:ext cx="571494" cy="761992"/>
          </a:xfrm>
          <a:prstGeom prst="rect">
            <a:avLst/>
          </a:prstGeom>
          <a:noFill/>
        </p:spPr>
      </p:pic>
      <p:pic>
        <p:nvPicPr>
          <p:cNvPr id="15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FF0000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1266856" y="5026685"/>
            <a:ext cx="571494" cy="761992"/>
          </a:xfrm>
          <a:prstGeom prst="rect">
            <a:avLst/>
          </a:prstGeom>
          <a:noFill/>
        </p:spPr>
      </p:pic>
      <p:pic>
        <p:nvPicPr>
          <p:cNvPr id="14340" name="Picture 3" descr="C:\Documents and Settings\Sandra &amp; Irena\Desktop\slike za učiteljice i 2., 3. i 4. razred\smailić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56" y="2190788"/>
            <a:ext cx="571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103732" y="5054679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c)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039670" y="2190788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a)</a:t>
            </a:r>
          </a:p>
        </p:txBody>
      </p:sp>
      <p:sp>
        <p:nvSpPr>
          <p:cNvPr id="14343" name="TekstniOkvir 1"/>
          <p:cNvSpPr txBox="1">
            <a:spLocks noChangeArrowheads="1"/>
          </p:cNvSpPr>
          <p:nvPr/>
        </p:nvSpPr>
        <p:spPr bwMode="auto">
          <a:xfrm>
            <a:off x="404948" y="306286"/>
            <a:ext cx="11338560" cy="1200329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3600" b="1" dirty="0" smtClean="0">
                <a:cs typeface="Arial" panose="020B0604020202020204" pitchFamily="34" charset="0"/>
              </a:rPr>
              <a:t>KADA STVARAMO RAD GLINAMOLOM ILI PLASTELINOM KAŽEMO DA:</a:t>
            </a:r>
            <a:endParaRPr lang="hr-HR" altLang="sr-Latn-RS" dirty="0">
              <a:cs typeface="Arial" panose="020B0604020202020204" pitchFamily="34" charset="0"/>
            </a:endParaRPr>
          </a:p>
        </p:txBody>
      </p:sp>
      <p:sp>
        <p:nvSpPr>
          <p:cNvPr id="14344" name="TekstniOkvir 8"/>
          <p:cNvSpPr txBox="1">
            <a:spLocks noChangeArrowheads="1"/>
          </p:cNvSpPr>
          <p:nvPr/>
        </p:nvSpPr>
        <p:spPr bwMode="auto">
          <a:xfrm>
            <a:off x="2274118" y="2244974"/>
            <a:ext cx="631187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oblikujemo</a:t>
            </a:r>
            <a:endParaRPr lang="hr-HR" altLang="sr-Latn-RS" sz="4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4345" name="TekstniOkvir 10"/>
          <p:cNvSpPr txBox="1">
            <a:spLocks noChangeArrowheads="1"/>
          </p:cNvSpPr>
          <p:nvPr/>
        </p:nvSpPr>
        <p:spPr bwMode="auto">
          <a:xfrm>
            <a:off x="2274118" y="5068638"/>
            <a:ext cx="509333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crtamo</a:t>
            </a:r>
            <a:endParaRPr lang="hr-HR" altLang="sr-Latn-RS" sz="4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03731" y="3616702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b)</a:t>
            </a:r>
          </a:p>
        </p:txBody>
      </p:sp>
      <p:sp>
        <p:nvSpPr>
          <p:cNvPr id="14347" name="TekstniOkvir 8"/>
          <p:cNvSpPr txBox="1">
            <a:spLocks noChangeArrowheads="1"/>
          </p:cNvSpPr>
          <p:nvPr/>
        </p:nvSpPr>
        <p:spPr bwMode="auto">
          <a:xfrm>
            <a:off x="2274118" y="3616702"/>
            <a:ext cx="598160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 smtClean="0">
                <a:latin typeface="Trebuchet MS" panose="020B0603020202020204" pitchFamily="34" charset="0"/>
              </a:rPr>
              <a:t>slikamo</a:t>
            </a:r>
            <a:endParaRPr lang="hr-HR" altLang="sr-Latn-RS" sz="4400" dirty="0">
              <a:latin typeface="Trebuchet MS" panose="020B060302020202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429" y="3879600"/>
            <a:ext cx="3151187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90531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FF0000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3243860" y="4902271"/>
            <a:ext cx="571494" cy="761992"/>
          </a:xfrm>
          <a:prstGeom prst="rect">
            <a:avLst/>
          </a:prstGeom>
          <a:noFill/>
        </p:spPr>
      </p:pic>
      <p:pic>
        <p:nvPicPr>
          <p:cNvPr id="15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FF0000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3263650" y="2398430"/>
            <a:ext cx="571494" cy="761992"/>
          </a:xfrm>
          <a:prstGeom prst="rect">
            <a:avLst/>
          </a:prstGeom>
          <a:noFill/>
        </p:spPr>
      </p:pic>
      <p:pic>
        <p:nvPicPr>
          <p:cNvPr id="15364" name="Picture 3" descr="C:\Documents and Settings\Sandra &amp; Irena\Desktop\slike za učiteljice i 2., 3. i 4. razred\smailić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286" y="3686175"/>
            <a:ext cx="571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094039" y="4876800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c)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093838" y="2398430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a)</a:t>
            </a:r>
          </a:p>
        </p:txBody>
      </p:sp>
      <p:sp>
        <p:nvSpPr>
          <p:cNvPr id="15367" name="TekstniOkvir 1"/>
          <p:cNvSpPr txBox="1">
            <a:spLocks noChangeArrowheads="1"/>
          </p:cNvSpPr>
          <p:nvPr/>
        </p:nvSpPr>
        <p:spPr bwMode="auto">
          <a:xfrm>
            <a:off x="3243860" y="679937"/>
            <a:ext cx="5138140" cy="707886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4000" b="1" i="1" dirty="0" smtClean="0">
                <a:cs typeface="Arial" panose="020B0604020202020204" pitchFamily="34" charset="0"/>
              </a:rPr>
              <a:t>KNJIGA</a:t>
            </a:r>
            <a:r>
              <a:rPr lang="hr-HR" altLang="sr-Latn-RS" sz="4000" b="1" dirty="0" smtClean="0">
                <a:cs typeface="Arial" panose="020B0604020202020204" pitchFamily="34" charset="0"/>
              </a:rPr>
              <a:t> JE:</a:t>
            </a:r>
            <a:endParaRPr lang="hr-HR" altLang="sr-Latn-RS" sz="2000" dirty="0">
              <a:cs typeface="Arial" panose="020B0604020202020204" pitchFamily="34" charset="0"/>
            </a:endParaRPr>
          </a:p>
        </p:txBody>
      </p:sp>
      <p:sp>
        <p:nvSpPr>
          <p:cNvPr id="15368" name="TekstniOkvir 8"/>
          <p:cNvSpPr txBox="1">
            <a:spLocks noChangeArrowheads="1"/>
          </p:cNvSpPr>
          <p:nvPr/>
        </p:nvSpPr>
        <p:spPr bwMode="auto">
          <a:xfrm>
            <a:off x="4059238" y="2389189"/>
            <a:ext cx="50673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slovo</a:t>
            </a:r>
            <a:endParaRPr lang="hr-HR" altLang="sr-Latn-RS" sz="4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5369" name="TekstniOkvir 10"/>
          <p:cNvSpPr txBox="1">
            <a:spLocks noChangeArrowheads="1"/>
          </p:cNvSpPr>
          <p:nvPr/>
        </p:nvSpPr>
        <p:spPr bwMode="auto">
          <a:xfrm>
            <a:off x="4059238" y="4876800"/>
            <a:ext cx="47053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rečenica</a:t>
            </a:r>
            <a:endParaRPr lang="hr-HR" altLang="sr-Latn-RS" sz="4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113628" y="3603661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b)</a:t>
            </a:r>
          </a:p>
        </p:txBody>
      </p:sp>
      <p:sp>
        <p:nvSpPr>
          <p:cNvPr id="15371" name="TekstniOkvir 8"/>
          <p:cNvSpPr txBox="1">
            <a:spLocks noChangeArrowheads="1"/>
          </p:cNvSpPr>
          <p:nvPr/>
        </p:nvSpPr>
        <p:spPr bwMode="auto">
          <a:xfrm>
            <a:off x="4059239" y="3617914"/>
            <a:ext cx="49688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riječ</a:t>
            </a:r>
            <a:endParaRPr lang="hr-HR" altLang="sr-Latn-RS" sz="4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520" y="2406530"/>
            <a:ext cx="3151187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71273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FF0000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3299225" y="2385033"/>
            <a:ext cx="571494" cy="761992"/>
          </a:xfrm>
          <a:prstGeom prst="rect">
            <a:avLst/>
          </a:prstGeom>
          <a:noFill/>
        </p:spPr>
      </p:pic>
      <p:pic>
        <p:nvPicPr>
          <p:cNvPr id="16387" name="Picture 3" descr="C:\Documents and Settings\Sandra &amp; Irena\Desktop\slike za učiteljice i 2., 3. i 4. razred\smailić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4884738"/>
            <a:ext cx="571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094039" y="4832350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c)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094039" y="2260600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a)</a:t>
            </a:r>
          </a:p>
        </p:txBody>
      </p:sp>
      <p:pic>
        <p:nvPicPr>
          <p:cNvPr id="13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FF0000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3309902" y="3634551"/>
            <a:ext cx="571494" cy="761992"/>
          </a:xfrm>
          <a:prstGeom prst="rect">
            <a:avLst/>
          </a:prstGeom>
          <a:noFill/>
        </p:spPr>
      </p:pic>
      <p:sp>
        <p:nvSpPr>
          <p:cNvPr id="16391" name="TekstniOkvir 1"/>
          <p:cNvSpPr txBox="1">
            <a:spLocks noChangeArrowheads="1"/>
          </p:cNvSpPr>
          <p:nvPr/>
        </p:nvSpPr>
        <p:spPr bwMode="auto">
          <a:xfrm>
            <a:off x="3094039" y="855785"/>
            <a:ext cx="4841631" cy="707886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4000" b="1" i="1" dirty="0">
                <a:cs typeface="Arial" panose="020B0604020202020204" pitchFamily="34" charset="0"/>
              </a:rPr>
              <a:t>E</a:t>
            </a:r>
            <a:r>
              <a:rPr lang="hr-HR" altLang="sr-Latn-RS" sz="4000" b="1" dirty="0" smtClean="0">
                <a:cs typeface="Arial" panose="020B0604020202020204" pitchFamily="34" charset="0"/>
              </a:rPr>
              <a:t> je? </a:t>
            </a:r>
            <a:endParaRPr lang="hr-HR" altLang="sr-Latn-RS" sz="2000" dirty="0">
              <a:cs typeface="Arial" panose="020B0604020202020204" pitchFamily="34" charset="0"/>
            </a:endParaRPr>
          </a:p>
        </p:txBody>
      </p:sp>
      <p:sp>
        <p:nvSpPr>
          <p:cNvPr id="16392" name="TekstniOkvir 8"/>
          <p:cNvSpPr txBox="1">
            <a:spLocks noChangeArrowheads="1"/>
          </p:cNvSpPr>
          <p:nvPr/>
        </p:nvSpPr>
        <p:spPr bwMode="auto">
          <a:xfrm>
            <a:off x="4059240" y="2389188"/>
            <a:ext cx="202805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3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rečenica</a:t>
            </a:r>
            <a:endParaRPr lang="hr-HR" altLang="sr-Latn-RS" sz="3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6393" name="TekstniOkvir 10"/>
          <p:cNvSpPr txBox="1">
            <a:spLocks noChangeArrowheads="1"/>
          </p:cNvSpPr>
          <p:nvPr/>
        </p:nvSpPr>
        <p:spPr bwMode="auto">
          <a:xfrm>
            <a:off x="4059238" y="4876801"/>
            <a:ext cx="66087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3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slovo</a:t>
            </a:r>
            <a:endParaRPr lang="hr-HR" altLang="sr-Latn-RS" sz="3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94039" y="3513138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b)</a:t>
            </a:r>
          </a:p>
        </p:txBody>
      </p:sp>
      <p:sp>
        <p:nvSpPr>
          <p:cNvPr id="16395" name="TekstniOkvir 8"/>
          <p:cNvSpPr txBox="1">
            <a:spLocks noChangeArrowheads="1"/>
          </p:cNvSpPr>
          <p:nvPr/>
        </p:nvSpPr>
        <p:spPr bwMode="auto">
          <a:xfrm>
            <a:off x="4059238" y="3690938"/>
            <a:ext cx="175373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3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riječ</a:t>
            </a:r>
            <a:endParaRPr lang="hr-HR" altLang="sr-Latn-RS" sz="3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670" y="1312863"/>
            <a:ext cx="3151187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78723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FF0000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3350584" y="4818861"/>
            <a:ext cx="571494" cy="761992"/>
          </a:xfrm>
          <a:prstGeom prst="rect">
            <a:avLst/>
          </a:prstGeom>
          <a:noFill/>
        </p:spPr>
      </p:pic>
      <p:pic>
        <p:nvPicPr>
          <p:cNvPr id="15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FF0000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3299225" y="2385033"/>
            <a:ext cx="571494" cy="761992"/>
          </a:xfrm>
          <a:prstGeom prst="rect">
            <a:avLst/>
          </a:prstGeom>
          <a:noFill/>
        </p:spPr>
      </p:pic>
      <p:pic>
        <p:nvPicPr>
          <p:cNvPr id="16387" name="Picture 3" descr="C:\Documents and Settings\Sandra &amp; Irena\Desktop\slike za učiteljice i 2., 3. i 4. razred\smailić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219" y="3690938"/>
            <a:ext cx="571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119121" y="4823216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c)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094039" y="2260600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a)</a:t>
            </a:r>
          </a:p>
        </p:txBody>
      </p:sp>
      <p:sp>
        <p:nvSpPr>
          <p:cNvPr id="16391" name="TekstniOkvir 1"/>
          <p:cNvSpPr txBox="1">
            <a:spLocks noChangeArrowheads="1"/>
          </p:cNvSpPr>
          <p:nvPr/>
        </p:nvSpPr>
        <p:spPr bwMode="auto">
          <a:xfrm>
            <a:off x="1716225" y="543532"/>
            <a:ext cx="9348651" cy="707886"/>
          </a:xfrm>
          <a:prstGeom prst="rect">
            <a:avLst/>
          </a:prstGeom>
          <a:solidFill>
            <a:srgbClr val="D4EC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4000" b="1" dirty="0" smtClean="0">
                <a:cs typeface="Arial" panose="020B0604020202020204" pitchFamily="34" charset="0"/>
              </a:rPr>
              <a:t>Ime LORENA se piše? </a:t>
            </a:r>
            <a:endParaRPr lang="hr-HR" altLang="sr-Latn-RS" sz="2000" dirty="0">
              <a:cs typeface="Arial" panose="020B0604020202020204" pitchFamily="34" charset="0"/>
            </a:endParaRPr>
          </a:p>
        </p:txBody>
      </p:sp>
      <p:sp>
        <p:nvSpPr>
          <p:cNvPr id="16392" name="TekstniOkvir 8"/>
          <p:cNvSpPr txBox="1">
            <a:spLocks noChangeArrowheads="1"/>
          </p:cNvSpPr>
          <p:nvPr/>
        </p:nvSpPr>
        <p:spPr bwMode="auto">
          <a:xfrm>
            <a:off x="4059240" y="2389188"/>
            <a:ext cx="202805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36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LorenA</a:t>
            </a:r>
            <a:endParaRPr lang="hr-HR" altLang="sr-Latn-RS" sz="3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6393" name="TekstniOkvir 10"/>
          <p:cNvSpPr txBox="1">
            <a:spLocks noChangeArrowheads="1"/>
          </p:cNvSpPr>
          <p:nvPr/>
        </p:nvSpPr>
        <p:spPr bwMode="auto">
          <a:xfrm>
            <a:off x="4059238" y="4876801"/>
            <a:ext cx="66087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36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lorena</a:t>
            </a:r>
            <a:endParaRPr lang="hr-HR" altLang="sr-Latn-RS" sz="3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94039" y="3643313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b)</a:t>
            </a:r>
          </a:p>
        </p:txBody>
      </p:sp>
      <p:sp>
        <p:nvSpPr>
          <p:cNvPr id="16395" name="TekstniOkvir 8"/>
          <p:cNvSpPr txBox="1">
            <a:spLocks noChangeArrowheads="1"/>
          </p:cNvSpPr>
          <p:nvPr/>
        </p:nvSpPr>
        <p:spPr bwMode="auto">
          <a:xfrm>
            <a:off x="4059238" y="3690938"/>
            <a:ext cx="175373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36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Lorena</a:t>
            </a:r>
            <a:endParaRPr lang="hr-HR" altLang="sr-Latn-RS" sz="3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597" y="3786432"/>
            <a:ext cx="3151187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81362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FF0000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3350584" y="4818861"/>
            <a:ext cx="571494" cy="761992"/>
          </a:xfrm>
          <a:prstGeom prst="rect">
            <a:avLst/>
          </a:prstGeom>
          <a:noFill/>
        </p:spPr>
      </p:pic>
      <p:pic>
        <p:nvPicPr>
          <p:cNvPr id="15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FF0000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3157956" y="3575058"/>
            <a:ext cx="571494" cy="761992"/>
          </a:xfrm>
          <a:prstGeom prst="rect">
            <a:avLst/>
          </a:prstGeom>
          <a:noFill/>
        </p:spPr>
      </p:pic>
      <p:pic>
        <p:nvPicPr>
          <p:cNvPr id="16387" name="Picture 3" descr="C:\Documents and Settings\Sandra &amp; Irena\Desktop\slike za učiteljice i 2., 3. i 4. razred\smailić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37" y="2386191"/>
            <a:ext cx="571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017018" y="4823216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c)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017018" y="2406722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a)</a:t>
            </a:r>
          </a:p>
        </p:txBody>
      </p:sp>
      <p:sp>
        <p:nvSpPr>
          <p:cNvPr id="16391" name="TekstniOkvir 1"/>
          <p:cNvSpPr txBox="1">
            <a:spLocks noChangeArrowheads="1"/>
          </p:cNvSpPr>
          <p:nvPr/>
        </p:nvSpPr>
        <p:spPr bwMode="auto">
          <a:xfrm>
            <a:off x="2605254" y="715108"/>
            <a:ext cx="6947129" cy="1323439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4000" b="1" dirty="0" smtClean="0">
                <a:cs typeface="Arial" panose="020B0604020202020204" pitchFamily="34" charset="0"/>
              </a:rPr>
              <a:t>Kada nešto pitamo, na kraj rečenice pišemo? </a:t>
            </a:r>
            <a:endParaRPr lang="hr-HR" altLang="sr-Latn-RS" sz="2000" dirty="0">
              <a:cs typeface="Arial" panose="020B0604020202020204" pitchFamily="34" charset="0"/>
            </a:endParaRPr>
          </a:p>
        </p:txBody>
      </p:sp>
      <p:sp>
        <p:nvSpPr>
          <p:cNvPr id="16392" name="TekstniOkvir 8"/>
          <p:cNvSpPr txBox="1">
            <a:spLocks noChangeArrowheads="1"/>
          </p:cNvSpPr>
          <p:nvPr/>
        </p:nvSpPr>
        <p:spPr bwMode="auto">
          <a:xfrm>
            <a:off x="4050767" y="2406722"/>
            <a:ext cx="20280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8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?</a:t>
            </a:r>
            <a:endParaRPr lang="hr-HR" altLang="sr-Latn-RS" sz="36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6393" name="TekstniOkvir 10"/>
          <p:cNvSpPr txBox="1">
            <a:spLocks noChangeArrowheads="1"/>
          </p:cNvSpPr>
          <p:nvPr/>
        </p:nvSpPr>
        <p:spPr bwMode="auto">
          <a:xfrm>
            <a:off x="4059238" y="4876801"/>
            <a:ext cx="66087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54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  <a:endParaRPr lang="hr-HR" altLang="sr-Latn-RS" sz="36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50039" y="3575058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b)</a:t>
            </a:r>
          </a:p>
        </p:txBody>
      </p:sp>
      <p:sp>
        <p:nvSpPr>
          <p:cNvPr id="16395" name="TekstniOkvir 8"/>
          <p:cNvSpPr txBox="1">
            <a:spLocks noChangeArrowheads="1"/>
          </p:cNvSpPr>
          <p:nvPr/>
        </p:nvSpPr>
        <p:spPr bwMode="auto">
          <a:xfrm>
            <a:off x="4059238" y="3690938"/>
            <a:ext cx="17537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48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!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789" y="3687763"/>
            <a:ext cx="3151187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69346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FF0000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3169595" y="4799682"/>
            <a:ext cx="571494" cy="761992"/>
          </a:xfrm>
          <a:prstGeom prst="rect">
            <a:avLst/>
          </a:prstGeom>
          <a:noFill/>
        </p:spPr>
      </p:pic>
      <p:pic>
        <p:nvPicPr>
          <p:cNvPr id="15" name="Picture 2" descr="C:\Documents and Settings\Sandra &amp; Irena\Desktop\slike za učiteljice i 2., 3. i 4. razred\tužni smailić.gif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FF0000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3167039" y="2481109"/>
            <a:ext cx="571494" cy="761992"/>
          </a:xfrm>
          <a:prstGeom prst="rect">
            <a:avLst/>
          </a:prstGeom>
          <a:noFill/>
        </p:spPr>
      </p:pic>
      <p:pic>
        <p:nvPicPr>
          <p:cNvPr id="16387" name="Picture 3" descr="C:\Documents and Settings\Sandra &amp; Irena\Desktop\slike za učiteljice i 2., 3. i 4. razred\smailić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44" y="3645220"/>
            <a:ext cx="571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914815" y="4799682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c)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914815" y="2433480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a)</a:t>
            </a:r>
          </a:p>
        </p:txBody>
      </p:sp>
      <p:sp>
        <p:nvSpPr>
          <p:cNvPr id="16391" name="TekstniOkvir 1"/>
          <p:cNvSpPr txBox="1">
            <a:spLocks noChangeArrowheads="1"/>
          </p:cNvSpPr>
          <p:nvPr/>
        </p:nvSpPr>
        <p:spPr bwMode="auto">
          <a:xfrm>
            <a:off x="3786352" y="542117"/>
            <a:ext cx="6940062" cy="1938992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r-HR" altLang="sr-Latn-RS" sz="4000" b="1" i="1" dirty="0" smtClean="0">
                <a:cs typeface="Arial" panose="020B0604020202020204" pitchFamily="34" charset="0"/>
              </a:rPr>
              <a:t>Pazi, auto</a:t>
            </a:r>
          </a:p>
          <a:p>
            <a:pPr algn="ctr" eaLnBrk="1" hangingPunct="1"/>
            <a:r>
              <a:rPr lang="hr-HR" altLang="sr-Latn-RS" sz="4000" b="1" dirty="0" smtClean="0">
                <a:cs typeface="Arial" panose="020B0604020202020204" pitchFamily="34" charset="0"/>
              </a:rPr>
              <a:t>Na kraju ove rečenice treba treba stajati:</a:t>
            </a:r>
            <a:endParaRPr lang="hr-HR" altLang="sr-Latn-RS" sz="2000" dirty="0">
              <a:cs typeface="Arial" panose="020B0604020202020204" pitchFamily="34" charset="0"/>
            </a:endParaRPr>
          </a:p>
        </p:txBody>
      </p:sp>
      <p:sp>
        <p:nvSpPr>
          <p:cNvPr id="16392" name="TekstniOkvir 8"/>
          <p:cNvSpPr txBox="1">
            <a:spLocks noChangeArrowheads="1"/>
          </p:cNvSpPr>
          <p:nvPr/>
        </p:nvSpPr>
        <p:spPr bwMode="auto">
          <a:xfrm>
            <a:off x="4050767" y="2406722"/>
            <a:ext cx="202805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6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?</a:t>
            </a:r>
            <a:endParaRPr lang="hr-HR" altLang="sr-Latn-RS" sz="44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6393" name="TekstniOkvir 10"/>
          <p:cNvSpPr txBox="1">
            <a:spLocks noChangeArrowheads="1"/>
          </p:cNvSpPr>
          <p:nvPr/>
        </p:nvSpPr>
        <p:spPr bwMode="auto">
          <a:xfrm>
            <a:off x="4187926" y="4799682"/>
            <a:ext cx="74789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54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  <a:endParaRPr lang="hr-HR" altLang="sr-Latn-RS" sz="36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914815" y="3573256"/>
            <a:ext cx="871537" cy="857250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r-HR" sz="4000" b="1" dirty="0">
                <a:cs typeface="Arial" pitchFamily="34" charset="0"/>
              </a:rPr>
              <a:t>b)</a:t>
            </a:r>
          </a:p>
        </p:txBody>
      </p:sp>
      <p:sp>
        <p:nvSpPr>
          <p:cNvPr id="16395" name="TekstniOkvir 8"/>
          <p:cNvSpPr txBox="1">
            <a:spLocks noChangeArrowheads="1"/>
          </p:cNvSpPr>
          <p:nvPr/>
        </p:nvSpPr>
        <p:spPr bwMode="auto">
          <a:xfrm>
            <a:off x="4187926" y="3573256"/>
            <a:ext cx="175373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6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143012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ibadača">
  <a:themeElements>
    <a:clrScheme name="Bogatstv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Pribadač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ibadač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226</TotalTime>
  <Words>843</Words>
  <Application>Microsoft Office PowerPoint</Application>
  <PresentationFormat>Prilagođeno</PresentationFormat>
  <Paragraphs>327</Paragraphs>
  <Slides>44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44</vt:i4>
      </vt:variant>
    </vt:vector>
  </HeadingPairs>
  <TitlesOfParts>
    <vt:vector size="45" baseType="lpstr">
      <vt:lpstr>Pribadača</vt:lpstr>
      <vt:lpstr>KVIZ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MALI KVIZ</dc:title>
  <dc:creator>osbz1</dc:creator>
  <cp:lastModifiedBy>Laptop1</cp:lastModifiedBy>
  <cp:revision>32</cp:revision>
  <dcterms:created xsi:type="dcterms:W3CDTF">2017-12-06T07:14:43Z</dcterms:created>
  <dcterms:modified xsi:type="dcterms:W3CDTF">2018-01-23T14:36:30Z</dcterms:modified>
</cp:coreProperties>
</file>